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8" r:id="rId3"/>
    <p:sldId id="258" r:id="rId4"/>
    <p:sldId id="297" r:id="rId5"/>
    <p:sldId id="308" r:id="rId6"/>
    <p:sldId id="263" r:id="rId7"/>
    <p:sldId id="266" r:id="rId8"/>
    <p:sldId id="326" r:id="rId9"/>
    <p:sldId id="267" r:id="rId10"/>
    <p:sldId id="313" r:id="rId11"/>
    <p:sldId id="332" r:id="rId12"/>
    <p:sldId id="328" r:id="rId13"/>
    <p:sldId id="295" r:id="rId14"/>
    <p:sldId id="268" r:id="rId15"/>
    <p:sldId id="330" r:id="rId16"/>
    <p:sldId id="269" r:id="rId17"/>
    <p:sldId id="270" r:id="rId18"/>
    <p:sldId id="271" r:id="rId19"/>
    <p:sldId id="272" r:id="rId20"/>
    <p:sldId id="273" r:id="rId21"/>
    <p:sldId id="315" r:id="rId22"/>
    <p:sldId id="316" r:id="rId23"/>
    <p:sldId id="317" r:id="rId24"/>
    <p:sldId id="322" r:id="rId25"/>
    <p:sldId id="305" r:id="rId26"/>
    <p:sldId id="289" r:id="rId27"/>
    <p:sldId id="274" r:id="rId28"/>
    <p:sldId id="275" r:id="rId29"/>
    <p:sldId id="276" r:id="rId30"/>
    <p:sldId id="282" r:id="rId31"/>
    <p:sldId id="329" r:id="rId32"/>
    <p:sldId id="284" r:id="rId33"/>
    <p:sldId id="285" r:id="rId34"/>
    <p:sldId id="286" r:id="rId35"/>
    <p:sldId id="287" r:id="rId36"/>
    <p:sldId id="290" r:id="rId37"/>
    <p:sldId id="292" r:id="rId38"/>
    <p:sldId id="293" r:id="rId39"/>
    <p:sldId id="331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 snapToGrid="0">
      <p:cViewPr>
        <p:scale>
          <a:sx n="58" d="100"/>
          <a:sy n="58" d="100"/>
        </p:scale>
        <p:origin x="-121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E062-751D-4285-B3FD-F6B7924AD3B5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4EF6-89B9-4EF9-ACB3-853CE75A5E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4EF6-89B9-4EF9-ACB3-853CE75A5E35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4EF6-89B9-4EF9-ACB3-853CE75A5E35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dolore per lo più postoperatorio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4EF6-89B9-4EF9-ACB3-853CE75A5E3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Dolore sia procedurale (linee giuda) che postoperatorio (Medico e bambino)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4EF6-89B9-4EF9-ACB3-853CE75A5E35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rgbClr val="FF0000"/>
                </a:solidFill>
              </a:rPr>
              <a:t>INTERVENTI AMBIENTALI: </a:t>
            </a:r>
            <a:r>
              <a:rPr lang="it-IT" dirty="0" smtClean="0"/>
              <a:t>evitare eccessi di luci e suoni, coprire gli occhi del neonato se necessario, porre attenzione alla temperatura corporea del neonato.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rgbClr val="FF0000"/>
                </a:solidFill>
              </a:rPr>
              <a:t>CONTENIMENTO FACILITATO: </a:t>
            </a:r>
            <a:r>
              <a:rPr lang="it-IT" dirty="0" smtClean="0"/>
              <a:t>fornire dei confini, favorire l’allineamento degli arti sulla linea mediana attraverso l’uso delle mani dei genitori o dell’operatore o attraverso l’uso di </a:t>
            </a:r>
            <a:r>
              <a:rPr lang="it-IT" dirty="0" err="1" smtClean="0"/>
              <a:t>lenzuolini</a:t>
            </a:r>
            <a:r>
              <a:rPr lang="it-IT" dirty="0" smtClean="0"/>
              <a:t> o copertine.</a:t>
            </a:r>
            <a:r>
              <a:rPr lang="it-IT" dirty="0" smtClean="0">
                <a:solidFill>
                  <a:srgbClr val="FF0000"/>
                </a:solidFill>
              </a:rPr>
              <a:t> SUCCHIOTTO (</a:t>
            </a:r>
            <a:r>
              <a:rPr lang="it-IT" dirty="0" err="1" smtClean="0">
                <a:solidFill>
                  <a:srgbClr val="FF0000"/>
                </a:solidFill>
              </a:rPr>
              <a:t>pacifier</a:t>
            </a:r>
            <a:r>
              <a:rPr lang="it-IT" dirty="0" smtClean="0">
                <a:solidFill>
                  <a:srgbClr val="FF0000"/>
                </a:solidFill>
              </a:rPr>
              <a:t>/suzione non nutritiva).</a:t>
            </a:r>
            <a:r>
              <a:rPr lang="it-IT" dirty="0" smtClean="0"/>
              <a:t> Tale presidio antalgico presenta una notevole rapidità d’azione, determinando una stimolazione sensoriale e una distrazione dallo stimolo doloroso e, pertanto, è efficace nel ridurre il dolore procedurale nel neonato </a:t>
            </a:r>
            <a:r>
              <a:rPr lang="it-IT" dirty="0" err="1" smtClean="0"/>
              <a:t>pretermine</a:t>
            </a:r>
            <a:r>
              <a:rPr lang="it-IT" dirty="0" smtClean="0"/>
              <a:t> e a termine fino al mese di vita </a:t>
            </a:r>
            <a:r>
              <a:rPr lang="it-IT" dirty="0" smtClean="0">
                <a:solidFill>
                  <a:srgbClr val="FF0000"/>
                </a:solidFill>
              </a:rPr>
              <a:t>SACCAROSIO </a:t>
            </a:r>
            <a:r>
              <a:rPr lang="it-IT" dirty="0" smtClean="0"/>
              <a:t>La sua attività analgesica può essere legata al rilascio di endorfine, alla stimolazione sensoriale che determina, alla distrazione dallo stimolo doloroso (teoria del “</a:t>
            </a:r>
            <a:r>
              <a:rPr lang="it-IT" dirty="0" err="1" smtClean="0"/>
              <a:t>gate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”). Oggetto di studio rimane ancora la dose ottimale da somministrare, specialmente nelle diverse età gestazionali, variando nel </a:t>
            </a:r>
            <a:r>
              <a:rPr lang="it-IT" dirty="0" err="1" smtClean="0"/>
              <a:t>range</a:t>
            </a:r>
            <a:r>
              <a:rPr lang="it-IT" dirty="0" smtClean="0"/>
              <a:t> di 0,1-2 ml e la sicurezza di somministrazioni ripetute, specie nel neonato </a:t>
            </a:r>
            <a:r>
              <a:rPr lang="it-IT" dirty="0" err="1" smtClean="0"/>
              <a:t>pretermine</a:t>
            </a:r>
            <a:r>
              <a:rPr lang="it-IT" dirty="0" smtClean="0"/>
              <a:t>. </a:t>
            </a:r>
            <a:endParaRPr lang="it-IT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rgbClr val="FF0000"/>
                </a:solidFill>
              </a:rPr>
              <a:t>LATTE MATERNO: </a:t>
            </a:r>
            <a:r>
              <a:rPr lang="it-IT" dirty="0" smtClean="0"/>
              <a:t>efficacia ridotta rispetto alle altre sostanze edulcorate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4EF6-89B9-4EF9-ACB3-853CE75A5E35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FENTANILE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Da preferire nei neonati a rischio di ipotensione, &lt; 27 EG ed in presenza di ridotta </a:t>
            </a:r>
            <a:r>
              <a:rPr lang="it-IT" sz="1200" dirty="0" err="1" smtClean="0"/>
              <a:t>clearance</a:t>
            </a:r>
            <a:r>
              <a:rPr lang="it-IT" sz="1200" dirty="0" smtClean="0"/>
              <a:t> renale.</a:t>
            </a:r>
          </a:p>
          <a:p>
            <a:r>
              <a:rPr lang="it-IT" sz="1200" dirty="0" smtClean="0"/>
              <a:t>MORFINA</a:t>
            </a:r>
          </a:p>
          <a:p>
            <a:r>
              <a:rPr lang="it-IT" sz="1200" dirty="0" smtClean="0"/>
              <a:t>Da preferire in caso di aumentata pressione </a:t>
            </a:r>
            <a:r>
              <a:rPr lang="it-IT" sz="1200" dirty="0" err="1" smtClean="0"/>
              <a:t>endo-addominale</a:t>
            </a:r>
            <a:endParaRPr lang="it-IT" sz="1200" dirty="0" smtClean="0"/>
          </a:p>
          <a:p>
            <a:r>
              <a:rPr lang="it-IT" sz="1200" dirty="0" err="1" smtClean="0"/>
              <a:t>Remifentanile-Ricordare</a:t>
            </a:r>
            <a:r>
              <a:rPr lang="it-IT" sz="1200" dirty="0" smtClean="0"/>
              <a:t> che il </a:t>
            </a:r>
            <a:r>
              <a:rPr lang="it-IT" sz="1200" dirty="0" err="1" smtClean="0"/>
              <a:t>Remifentanile</a:t>
            </a:r>
            <a:r>
              <a:rPr lang="it-IT" sz="1200" dirty="0" smtClean="0"/>
              <a:t> alla sospensione della infusione viene rapidamente degradato, data la sua breve emivita</a:t>
            </a:r>
          </a:p>
          <a:p>
            <a:r>
              <a:rPr lang="it-IT" sz="1200" dirty="0" smtClean="0"/>
              <a:t>ed è quindi necessario </a:t>
            </a:r>
            <a:r>
              <a:rPr lang="it-IT" sz="1200" dirty="0" err="1" smtClean="0"/>
              <a:t>inizare</a:t>
            </a:r>
            <a:r>
              <a:rPr lang="it-IT" sz="1200" dirty="0" smtClean="0"/>
              <a:t> prima un altro analgesico onde evitare che il paziente rimanga senza analgesia.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04EF6-89B9-4EF9-ACB3-853CE75A5E35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721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901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077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6797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1733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7491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8030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9220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678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549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5068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11AD-D78B-4EF4-91BF-6B744C8C8F20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EA89-1613-4DE6-B42E-29185E4DE0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2693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8647" y="2559643"/>
            <a:ext cx="59050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70C0"/>
                </a:solidFill>
              </a:rPr>
              <a:t>CASI CLINICI DEL MERCOLEDI</a:t>
            </a:r>
            <a:endParaRPr lang="it-IT" sz="2000" b="1" i="1" dirty="0">
              <a:solidFill>
                <a:srgbClr val="0070C0"/>
              </a:solidFill>
            </a:endParaRPr>
          </a:p>
        </p:txBody>
      </p:sp>
      <p:pic>
        <p:nvPicPr>
          <p:cNvPr id="5" name="Immagine 4" descr="FEDERICO 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6298" y="519792"/>
            <a:ext cx="1896836" cy="18968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98277" y="3020779"/>
            <a:ext cx="73968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GESTIONE DEL DOLORE NEL NEONATO</a:t>
            </a:r>
            <a:endParaRPr lang="it-IT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163792" y="3739236"/>
            <a:ext cx="404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err="1" smtClean="0">
                <a:solidFill>
                  <a:srgbClr val="0070C0"/>
                </a:solidFill>
              </a:rPr>
              <a:t>MERCOLEDì</a:t>
            </a:r>
            <a:r>
              <a:rPr lang="it-IT" sz="2000" b="1" i="1" dirty="0" smtClean="0">
                <a:solidFill>
                  <a:srgbClr val="0070C0"/>
                </a:solidFill>
              </a:rPr>
              <a:t>  17 MAGGIO 2017</a:t>
            </a:r>
            <a:endParaRPr lang="it-IT" sz="2000" b="1" i="1" dirty="0">
              <a:solidFill>
                <a:srgbClr val="0070C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59344" y="5257801"/>
            <a:ext cx="11593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TUTOR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47424" y="5279572"/>
            <a:ext cx="16491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AIF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1877" y="5829299"/>
            <a:ext cx="25146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Prof. F. </a:t>
            </a:r>
            <a:r>
              <a:rPr lang="it-IT" sz="2400" b="1" dirty="0" err="1" smtClean="0"/>
              <a:t>Raimondi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888199" y="5818414"/>
            <a:ext cx="2971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Dott.ssa C. Gagliardo</a:t>
            </a:r>
            <a:endParaRPr lang="it-IT" sz="2400" b="1" dirty="0"/>
          </a:p>
        </p:txBody>
      </p:sp>
      <p:pic>
        <p:nvPicPr>
          <p:cNvPr id="13" name="Immagine 12" descr="COPERT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4" y="4247992"/>
            <a:ext cx="5143500" cy="246305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381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881731"/>
            <a:ext cx="17852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Valuta il dolore prolungato.</a:t>
            </a:r>
          </a:p>
          <a:p>
            <a:endParaRPr lang="it-IT" dirty="0" smtClean="0"/>
          </a:p>
          <a:p>
            <a:r>
              <a:rPr lang="it-IT" dirty="0" smtClean="0"/>
              <a:t>E’ utilizzata anche nel </a:t>
            </a:r>
            <a:r>
              <a:rPr lang="it-IT" dirty="0" err="1" smtClean="0"/>
              <a:t>pretermine</a:t>
            </a:r>
            <a:r>
              <a:rPr lang="it-IT" dirty="0" smtClean="0"/>
              <a:t>  (validità dubbia se &lt;28 EG)</a:t>
            </a:r>
          </a:p>
          <a:p>
            <a:endParaRPr lang="it-IT" dirty="0" smtClean="0"/>
          </a:p>
          <a:p>
            <a:r>
              <a:rPr lang="it-IT" dirty="0" smtClean="0"/>
              <a:t>Utile per neonati in assistenza respiratoria  </a:t>
            </a:r>
            <a:r>
              <a:rPr lang="it-IT" dirty="0" err="1" smtClean="0"/>
              <a:t>invasiva-non</a:t>
            </a:r>
            <a:r>
              <a:rPr lang="it-IT" dirty="0" smtClean="0"/>
              <a:t> invasiva</a:t>
            </a:r>
          </a:p>
          <a:p>
            <a:endParaRPr lang="it-IT" dirty="0" smtClean="0"/>
          </a:p>
          <a:p>
            <a:r>
              <a:rPr lang="it-IT" dirty="0" smtClean="0"/>
              <a:t>Il punteggio totale ≥ 7 indica dolore.</a:t>
            </a:r>
          </a:p>
          <a:p>
            <a:endParaRPr lang="it-IT" dirty="0" smtClean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796149" y="461082"/>
          <a:ext cx="10287000" cy="63048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7783"/>
                <a:gridCol w="2117144"/>
                <a:gridCol w="2297273"/>
                <a:gridCol w="2057400"/>
                <a:gridCol w="2057400"/>
              </a:tblGrid>
              <a:tr h="33556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Punteggio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</a:t>
                      </a:r>
                      <a:endParaRPr lang="it-IT" sz="1400" dirty="0"/>
                    </a:p>
                  </a:txBody>
                  <a:tcPr/>
                </a:tc>
              </a:tr>
              <a:tr h="1009293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Espressione</a:t>
                      </a:r>
                    </a:p>
                    <a:p>
                      <a:r>
                        <a:rPr lang="it-IT" sz="1400" b="1" dirty="0" smtClean="0"/>
                        <a:t>Facciale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rilassata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smorfia transitoria con</a:t>
                      </a:r>
                    </a:p>
                    <a:p>
                      <a:r>
                        <a:rPr lang="it-IT" sz="1400" dirty="0" smtClean="0"/>
                        <a:t>corrugamento fronte, labbro a</a:t>
                      </a:r>
                    </a:p>
                    <a:p>
                      <a:r>
                        <a:rPr lang="it-IT" sz="1400" dirty="0" smtClean="0"/>
                        <a:t>borsa, tremori al 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smorfie frequenti, e</a:t>
                      </a:r>
                    </a:p>
                    <a:p>
                      <a:r>
                        <a:rPr lang="it-IT" sz="1400" dirty="0" smtClean="0"/>
                        <a:t>protratte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smorfia permanente che</a:t>
                      </a:r>
                    </a:p>
                    <a:p>
                      <a:r>
                        <a:rPr lang="it-IT" sz="1400" dirty="0" smtClean="0"/>
                        <a:t>assomiglia a pianto 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</a:tr>
              <a:tr h="1932076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Movimento</a:t>
                      </a:r>
                    </a:p>
                    <a:p>
                      <a:r>
                        <a:rPr lang="it-IT" sz="1400" b="1" dirty="0" smtClean="0"/>
                        <a:t>Corporeo</a:t>
                      </a:r>
                    </a:p>
                    <a:p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movimenti</a:t>
                      </a:r>
                    </a:p>
                    <a:p>
                      <a:r>
                        <a:rPr lang="it-IT" sz="1400" dirty="0" smtClean="0"/>
                        <a:t>rilassati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agitazione transitoria, spesso</a:t>
                      </a:r>
                    </a:p>
                    <a:p>
                      <a:r>
                        <a:rPr lang="it-IT" sz="1400" dirty="0" smtClean="0"/>
                        <a:t>calma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agitazione frequente che</a:t>
                      </a:r>
                    </a:p>
                    <a:p>
                      <a:r>
                        <a:rPr lang="it-IT" sz="1400" dirty="0" smtClean="0"/>
                        <a:t>può essere calmata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agitazione permanente con</a:t>
                      </a:r>
                    </a:p>
                    <a:p>
                      <a:r>
                        <a:rPr lang="it-IT" sz="1400" dirty="0" smtClean="0"/>
                        <a:t>contrazione dita e alluce,</a:t>
                      </a:r>
                    </a:p>
                    <a:p>
                      <a:r>
                        <a:rPr lang="it-IT" sz="1400" dirty="0" err="1" smtClean="0"/>
                        <a:t>ipertono</a:t>
                      </a:r>
                      <a:r>
                        <a:rPr lang="it-IT" sz="1400" dirty="0" smtClean="0"/>
                        <a:t> arti o movimenti</a:t>
                      </a:r>
                    </a:p>
                    <a:p>
                      <a:r>
                        <a:rPr lang="it-IT" sz="1400" dirty="0" smtClean="0"/>
                        <a:t>lenti e </a:t>
                      </a:r>
                      <a:r>
                        <a:rPr lang="it-IT" sz="1400" dirty="0" err="1" smtClean="0"/>
                        <a:t>prostazione</a:t>
                      </a:r>
                      <a:endParaRPr lang="it-IT" sz="1400" dirty="0" smtClean="0"/>
                    </a:p>
                    <a:p>
                      <a:endParaRPr lang="it-IT" sz="1400" dirty="0"/>
                    </a:p>
                  </a:txBody>
                  <a:tcPr/>
                </a:tc>
              </a:tr>
              <a:tr h="778598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Qualità</a:t>
                      </a:r>
                    </a:p>
                    <a:p>
                      <a:r>
                        <a:rPr lang="it-IT" sz="1400" b="1" dirty="0" smtClean="0"/>
                        <a:t>del sonno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sonno facile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sonno con difficoltà frequenti risvegli</a:t>
                      </a:r>
                    </a:p>
                    <a:p>
                      <a:r>
                        <a:rPr lang="it-IT" sz="1400" dirty="0" smtClean="0"/>
                        <a:t>Spontanei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sonno agitato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insonnia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</a:tr>
              <a:tr h="1239989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Contatto con</a:t>
                      </a:r>
                    </a:p>
                    <a:p>
                      <a:r>
                        <a:rPr lang="it-IT" sz="1400" b="1" dirty="0" smtClean="0"/>
                        <a:t>l’infermiera</a:t>
                      </a:r>
                    </a:p>
                    <a:p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sorrisi, attento alla voce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transitoria apprensione</a:t>
                      </a:r>
                    </a:p>
                    <a:p>
                      <a:r>
                        <a:rPr lang="it-IT" sz="1400" dirty="0" smtClean="0"/>
                        <a:t>durante interazione con</a:t>
                      </a:r>
                    </a:p>
                    <a:p>
                      <a:r>
                        <a:rPr lang="it-IT" sz="1400" dirty="0" smtClean="0"/>
                        <a:t>l’infermiera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comunicazione difficile</a:t>
                      </a:r>
                    </a:p>
                    <a:p>
                      <a:r>
                        <a:rPr lang="it-IT" sz="1400" dirty="0" smtClean="0"/>
                        <a:t>con l’infermiera, pianto</a:t>
                      </a:r>
                    </a:p>
                    <a:p>
                      <a:r>
                        <a:rPr lang="it-IT" sz="1400" dirty="0" smtClean="0"/>
                        <a:t>per stimoli minori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non rapporti con</a:t>
                      </a:r>
                    </a:p>
                    <a:p>
                      <a:r>
                        <a:rPr lang="it-IT" sz="1400" dirty="0" smtClean="0"/>
                        <a:t>l’infermiera, lamenti anche</a:t>
                      </a:r>
                    </a:p>
                    <a:p>
                      <a:r>
                        <a:rPr lang="it-IT" sz="1400" dirty="0" smtClean="0"/>
                        <a:t>senza stimolazione 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</a:tr>
              <a:tr h="1009293">
                <a:tc>
                  <a:txBody>
                    <a:bodyPr/>
                    <a:lstStyle/>
                    <a:p>
                      <a:r>
                        <a:rPr lang="it-IT" sz="1400" b="1" dirty="0" err="1" smtClean="0"/>
                        <a:t>Consolabilità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calmo,</a:t>
                      </a:r>
                    </a:p>
                    <a:p>
                      <a:r>
                        <a:rPr lang="it-IT" sz="1400" dirty="0" smtClean="0"/>
                        <a:t>rilassamento totale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calmo con rapida risposta a</a:t>
                      </a:r>
                    </a:p>
                    <a:p>
                      <a:r>
                        <a:rPr lang="it-IT" sz="1400" dirty="0" smtClean="0"/>
                        <a:t>manipolazioni, voce, o suzione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calmato con difficoltà non consolabile,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non consolabile, suzione disperata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5029198" y="0"/>
            <a:ext cx="6279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EDIN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7584" y="6519446"/>
            <a:ext cx="1007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“Linee guida per la prevenzione e il trattamento del dolore nel neonato”, SIN Giugno 2016 </a:t>
            </a:r>
            <a:endParaRPr lang="it-IT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046514" y="785521"/>
            <a:ext cx="10466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073729" y="897709"/>
          <a:ext cx="9944106" cy="503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186"/>
                <a:gridCol w="1155516"/>
                <a:gridCol w="1657351"/>
                <a:gridCol w="1657351"/>
                <a:gridCol w="1546570"/>
                <a:gridCol w="176813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ysClr val="windowText" lastClr="000000"/>
                          </a:solidFill>
                        </a:rPr>
                        <a:t>Punteggio</a:t>
                      </a:r>
                      <a:endParaRPr lang="it-IT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01222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ESPRESSIONE FACCIALE</a:t>
                      </a:r>
                      <a:r>
                        <a:rPr lang="it-IT" sz="1600" dirty="0" smtClean="0"/>
                        <a:t>(strizzare occhi, aggrottare</a:t>
                      </a:r>
                    </a:p>
                    <a:p>
                      <a:r>
                        <a:rPr lang="it-IT" sz="1600" dirty="0" smtClean="0"/>
                        <a:t>fronte, approfondisce solco</a:t>
                      </a:r>
                    </a:p>
                    <a:p>
                      <a:r>
                        <a:rPr lang="it-IT" sz="1600" dirty="0" smtClean="0"/>
                        <a:t>nasolabiale)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calma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Piagnucolio,</a:t>
                      </a:r>
                    </a:p>
                    <a:p>
                      <a:r>
                        <a:rPr lang="it-IT" sz="1600" dirty="0" smtClean="0"/>
                        <a:t>lieve apertura</a:t>
                      </a:r>
                    </a:p>
                    <a:p>
                      <a:r>
                        <a:rPr lang="it-IT" sz="1600" dirty="0" smtClean="0"/>
                        <a:t>e chiusura</a:t>
                      </a:r>
                    </a:p>
                    <a:p>
                      <a:r>
                        <a:rPr lang="it-IT" sz="1600" dirty="0" smtClean="0"/>
                        <a:t>occhi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 Lieve</a:t>
                      </a:r>
                    </a:p>
                    <a:p>
                      <a:r>
                        <a:rPr lang="it-IT" sz="1600" dirty="0" smtClean="0"/>
                        <a:t>intermittente con</a:t>
                      </a:r>
                    </a:p>
                    <a:p>
                      <a:r>
                        <a:rPr lang="it-IT" sz="1600" dirty="0" smtClean="0"/>
                        <a:t>ritorno alla calma</a:t>
                      </a:r>
                    </a:p>
                    <a:p>
                      <a:r>
                        <a:rPr lang="it-IT" sz="1600" dirty="0" smtClean="0"/>
                        <a:t>(&lt; 1/3 periodo di</a:t>
                      </a:r>
                    </a:p>
                    <a:p>
                      <a:r>
                        <a:rPr lang="it-IT" sz="1600" dirty="0" smtClean="0"/>
                        <a:t>osservazione)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Moderato</a:t>
                      </a:r>
                    </a:p>
                    <a:p>
                      <a:r>
                        <a:rPr lang="it-IT" sz="1600" dirty="0" smtClean="0"/>
                        <a:t>(1/3-2/3 periodo</a:t>
                      </a:r>
                    </a:p>
                    <a:p>
                      <a:r>
                        <a:rPr lang="it-IT" sz="1600" dirty="0" smtClean="0"/>
                        <a:t>di osservazione)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Molto</a:t>
                      </a:r>
                    </a:p>
                    <a:p>
                      <a:r>
                        <a:rPr lang="it-IT" sz="1600" dirty="0" smtClean="0"/>
                        <a:t>evidente,</a:t>
                      </a:r>
                    </a:p>
                    <a:p>
                      <a:r>
                        <a:rPr lang="it-IT" sz="1600" dirty="0" smtClean="0"/>
                        <a:t>continuo (&lt;</a:t>
                      </a:r>
                    </a:p>
                    <a:p>
                      <a:r>
                        <a:rPr lang="it-IT" sz="1600" dirty="0" smtClean="0"/>
                        <a:t>2/3 periodo di</a:t>
                      </a:r>
                    </a:p>
                    <a:p>
                      <a:r>
                        <a:rPr lang="it-IT" sz="1600" dirty="0" smtClean="0"/>
                        <a:t>osservazione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MOVIMENTO DEGLI ARTI </a:t>
                      </a:r>
                    </a:p>
                    <a:p>
                      <a:r>
                        <a:rPr lang="it-IT" sz="1600" dirty="0" smtClean="0"/>
                        <a:t>(pedalare, apertura dita,</a:t>
                      </a:r>
                    </a:p>
                    <a:p>
                      <a:r>
                        <a:rPr lang="it-IT" sz="1600" dirty="0" smtClean="0"/>
                        <a:t>gambe tese e sollevate,</a:t>
                      </a:r>
                    </a:p>
                    <a:p>
                      <a:r>
                        <a:rPr lang="it-IT" sz="1600" dirty="0" smtClean="0"/>
                        <a:t>agitare le braccia, reazione</a:t>
                      </a:r>
                    </a:p>
                    <a:p>
                      <a:r>
                        <a:rPr lang="it-IT" sz="1600" dirty="0" smtClean="0"/>
                        <a:t>di fuga)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Riposo o</a:t>
                      </a:r>
                    </a:p>
                    <a:p>
                      <a:r>
                        <a:rPr lang="it-IT" sz="1600" dirty="0" smtClean="0"/>
                        <a:t>lievi</a:t>
                      </a:r>
                    </a:p>
                    <a:p>
                      <a:r>
                        <a:rPr lang="it-IT" sz="1600" dirty="0" smtClean="0"/>
                        <a:t>movimenti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Lieve</a:t>
                      </a:r>
                    </a:p>
                    <a:p>
                      <a:r>
                        <a:rPr lang="it-IT" sz="1600" dirty="0" smtClean="0"/>
                        <a:t>intermittente,</a:t>
                      </a:r>
                    </a:p>
                    <a:p>
                      <a:r>
                        <a:rPr lang="it-IT" sz="1600" dirty="0" smtClean="0"/>
                        <a:t>con ritorno alla</a:t>
                      </a:r>
                    </a:p>
                    <a:p>
                      <a:r>
                        <a:rPr lang="it-IT" sz="1600" dirty="0" smtClean="0"/>
                        <a:t>calma (&lt; 1/3</a:t>
                      </a:r>
                    </a:p>
                    <a:p>
                      <a:r>
                        <a:rPr lang="it-IT" sz="1600" dirty="0" smtClean="0"/>
                        <a:t>periodo di</a:t>
                      </a:r>
                    </a:p>
                    <a:p>
                      <a:r>
                        <a:rPr lang="it-IT" sz="1600" dirty="0" smtClean="0"/>
                        <a:t>osservazione)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Moderato (1/3-</a:t>
                      </a:r>
                    </a:p>
                    <a:p>
                      <a:r>
                        <a:rPr lang="it-IT" sz="1600" dirty="0" smtClean="0"/>
                        <a:t>2/3 periodo di</a:t>
                      </a:r>
                    </a:p>
                    <a:p>
                      <a:r>
                        <a:rPr lang="it-IT" sz="1600" dirty="0" smtClean="0"/>
                        <a:t>osservazione)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&lt; Molto</a:t>
                      </a:r>
                    </a:p>
                    <a:p>
                      <a:r>
                        <a:rPr lang="it-IT" sz="1600" dirty="0" smtClean="0"/>
                        <a:t>evidente,</a:t>
                      </a:r>
                    </a:p>
                    <a:p>
                      <a:r>
                        <a:rPr lang="it-IT" sz="1600" dirty="0" smtClean="0"/>
                        <a:t>continuo</a:t>
                      </a:r>
                    </a:p>
                    <a:p>
                      <a:r>
                        <a:rPr lang="it-IT" sz="1600" dirty="0" smtClean="0"/>
                        <a:t>(&gt; 2/3 periodo di</a:t>
                      </a:r>
                    </a:p>
                    <a:p>
                      <a:r>
                        <a:rPr lang="it-IT" sz="1600" dirty="0" smtClean="0"/>
                        <a:t>osservazione)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sz="1600" dirty="0" smtClean="0"/>
                    </a:p>
                    <a:p>
                      <a:r>
                        <a:rPr lang="it-IT" sz="1600" b="1" dirty="0" smtClean="0"/>
                        <a:t>ESPRESSIONE VOCALE 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Nessuna</a:t>
                      </a:r>
                    </a:p>
                    <a:p>
                      <a:r>
                        <a:rPr lang="it-IT" sz="1600" dirty="0" smtClean="0"/>
                        <a:t>reazione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Breve lamento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Pianto</a:t>
                      </a:r>
                    </a:p>
                    <a:p>
                      <a:r>
                        <a:rPr lang="it-IT" sz="1600" dirty="0" smtClean="0"/>
                        <a:t>intermittente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Pianto di lunga</a:t>
                      </a:r>
                    </a:p>
                    <a:p>
                      <a:r>
                        <a:rPr lang="it-IT" sz="1600" dirty="0" smtClean="0"/>
                        <a:t>durata, urlo</a:t>
                      </a:r>
                    </a:p>
                    <a:p>
                      <a:r>
                        <a:rPr lang="it-IT" sz="1600" dirty="0" smtClean="0"/>
                        <a:t>continuo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4702648" y="212272"/>
            <a:ext cx="5568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srgbClr val="FF0000"/>
                </a:solidFill>
              </a:rPr>
              <a:t>DAN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98086" y="6531432"/>
            <a:ext cx="1007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“Linee guida per la prevenzione e il trattamento del dolore nel neonato”, SIN Giugno 2016 </a:t>
            </a:r>
            <a:endParaRPr lang="it-IT" sz="16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930728"/>
            <a:ext cx="2090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Punteggio &gt;=3: dolore</a:t>
            </a:r>
          </a:p>
          <a:p>
            <a:endParaRPr lang="it-IT" dirty="0" smtClean="0"/>
          </a:p>
          <a:p>
            <a:r>
              <a:rPr lang="it-IT" dirty="0" smtClean="0"/>
              <a:t> valuta dolore procedurale in neonati anche  </a:t>
            </a:r>
            <a:r>
              <a:rPr lang="it-IT" dirty="0" err="1" smtClean="0"/>
              <a:t>pretermine</a:t>
            </a:r>
            <a:r>
              <a:rPr lang="it-IT" dirty="0" smtClean="0"/>
              <a:t>  </a:t>
            </a:r>
            <a:r>
              <a:rPr lang="it-IT" u="sng" dirty="0" smtClean="0"/>
              <a:t>in autonomia respiratoria.</a:t>
            </a:r>
            <a:endParaRPr lang="it-IT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ISPETT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372" y="1894110"/>
            <a:ext cx="2351329" cy="24493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02444" y="293914"/>
            <a:ext cx="5176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RICONOSCERE E QUANTIZZARE                 </a:t>
            </a:r>
            <a:endParaRPr lang="it-IT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0870" y="1257296"/>
            <a:ext cx="9046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 smtClean="0">
                <a:solidFill>
                  <a:prstClr val="black"/>
                </a:solidFill>
              </a:rPr>
              <a:t> Scale di valutazione  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898070" y="1812472"/>
            <a:ext cx="375558" cy="914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034759" y="1269257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monodimensionali</a:t>
            </a:r>
            <a:endParaRPr lang="it-IT" sz="2400" b="1" dirty="0"/>
          </a:p>
        </p:txBody>
      </p:sp>
      <p:sp>
        <p:nvSpPr>
          <p:cNvPr id="10" name="Rettangolo 9"/>
          <p:cNvSpPr/>
          <p:nvPr/>
        </p:nvSpPr>
        <p:spPr>
          <a:xfrm>
            <a:off x="420718" y="2820019"/>
            <a:ext cx="2469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pluridimensionali</a:t>
            </a:r>
            <a:endParaRPr lang="it-IT" sz="2400" b="1" dirty="0"/>
          </a:p>
        </p:txBody>
      </p:sp>
      <p:sp>
        <p:nvSpPr>
          <p:cNvPr id="11" name="Freccia a destra 10"/>
          <p:cNvSpPr/>
          <p:nvPr/>
        </p:nvSpPr>
        <p:spPr>
          <a:xfrm>
            <a:off x="3216730" y="1338941"/>
            <a:ext cx="685800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738255" y="1369713"/>
            <a:ext cx="5230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NFCS (</a:t>
            </a:r>
            <a:r>
              <a:rPr lang="it-IT" b="1" dirty="0" err="1" smtClean="0"/>
              <a:t>neonatal</a:t>
            </a:r>
            <a:r>
              <a:rPr lang="it-IT" b="1" dirty="0" smtClean="0"/>
              <a:t> </a:t>
            </a:r>
            <a:r>
              <a:rPr lang="it-IT" b="1" dirty="0" err="1" smtClean="0"/>
              <a:t>facial</a:t>
            </a:r>
            <a:r>
              <a:rPr lang="it-IT" b="1" dirty="0" smtClean="0"/>
              <a:t> </a:t>
            </a:r>
            <a:r>
              <a:rPr lang="it-IT" b="1" dirty="0" err="1" smtClean="0"/>
              <a:t>coding</a:t>
            </a:r>
            <a:r>
              <a:rPr lang="it-IT" b="1" dirty="0" smtClean="0"/>
              <a:t> System)</a:t>
            </a:r>
            <a:endParaRPr lang="it-IT" dirty="0" smtClean="0">
              <a:sym typeface="Wingdings" panose="05000000000000000000" pitchFamily="2" charset="2"/>
            </a:endParaRPr>
          </a:p>
          <a:p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EDIN</a:t>
            </a:r>
            <a:r>
              <a:rPr lang="it-IT" b="1" dirty="0" smtClean="0">
                <a:sym typeface="Wingdings" panose="05000000000000000000" pitchFamily="2" charset="2"/>
              </a:rPr>
              <a:t> (</a:t>
            </a:r>
            <a:r>
              <a:rPr lang="it-IT" b="1" dirty="0" err="1" smtClean="0"/>
              <a:t>Echelle</a:t>
            </a:r>
            <a:r>
              <a:rPr lang="it-IT" b="1" dirty="0" smtClean="0"/>
              <a:t> </a:t>
            </a:r>
            <a:r>
              <a:rPr lang="it-IT" b="1" dirty="0" err="1" smtClean="0"/>
              <a:t>Douleur</a:t>
            </a:r>
            <a:r>
              <a:rPr lang="it-IT" b="1" dirty="0" smtClean="0"/>
              <a:t> </a:t>
            </a:r>
            <a:r>
              <a:rPr lang="it-IT" b="1" dirty="0" err="1" smtClean="0"/>
              <a:t>Inconfort</a:t>
            </a:r>
            <a:r>
              <a:rPr lang="it-IT" b="1" dirty="0" smtClean="0"/>
              <a:t> </a:t>
            </a:r>
            <a:r>
              <a:rPr lang="it-IT" b="1" dirty="0" err="1" smtClean="0"/>
              <a:t>Nouvea-Né</a:t>
            </a:r>
            <a:r>
              <a:rPr lang="it-IT" b="1" dirty="0" smtClean="0"/>
              <a:t>)</a:t>
            </a:r>
            <a:endParaRPr lang="it-IT" dirty="0" smtClean="0">
              <a:sym typeface="Wingdings" panose="05000000000000000000" pitchFamily="2" charset="2"/>
            </a:endParaRPr>
          </a:p>
          <a:p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FLACC</a:t>
            </a:r>
            <a:r>
              <a:rPr lang="it-IT" b="1" dirty="0" smtClean="0">
                <a:sym typeface="Wingdings" panose="05000000000000000000" pitchFamily="2" charset="2"/>
              </a:rPr>
              <a:t> (</a:t>
            </a:r>
            <a:r>
              <a:rPr lang="it-IT" b="1" dirty="0" smtClean="0"/>
              <a:t>Face, </a:t>
            </a:r>
            <a:r>
              <a:rPr lang="it-IT" b="1" dirty="0" err="1" smtClean="0"/>
              <a:t>Legs</a:t>
            </a:r>
            <a:r>
              <a:rPr lang="it-IT" b="1" dirty="0" smtClean="0"/>
              <a:t>, </a:t>
            </a:r>
            <a:r>
              <a:rPr lang="it-IT" b="1" dirty="0" err="1" smtClean="0"/>
              <a:t>Activity</a:t>
            </a:r>
            <a:r>
              <a:rPr lang="it-IT" b="1" dirty="0" smtClean="0"/>
              <a:t>, </a:t>
            </a:r>
            <a:r>
              <a:rPr lang="it-IT" b="1" dirty="0" err="1" smtClean="0"/>
              <a:t>Cry</a:t>
            </a:r>
            <a:r>
              <a:rPr lang="it-IT" b="1" dirty="0" smtClean="0"/>
              <a:t>, </a:t>
            </a:r>
            <a:r>
              <a:rPr lang="it-IT" b="1" dirty="0" err="1" smtClean="0"/>
              <a:t>Consolability</a:t>
            </a:r>
            <a:r>
              <a:rPr lang="it-IT" dirty="0" smtClean="0"/>
              <a:t>)</a:t>
            </a:r>
          </a:p>
          <a:p>
            <a:endParaRPr lang="it-IT" dirty="0" smtClean="0">
              <a:sym typeface="Wingdings" panose="05000000000000000000" pitchFamily="2" charset="2"/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6694714" y="1257299"/>
            <a:ext cx="5274129" cy="20410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26571" y="3543308"/>
            <a:ext cx="5633358" cy="22696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92022" y="3620822"/>
            <a:ext cx="450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COMFORT SCALE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00745" y="3987585"/>
            <a:ext cx="5050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CRIES (</a:t>
            </a:r>
            <a:r>
              <a:rPr lang="it-IT" b="1" dirty="0" err="1" smtClean="0"/>
              <a:t>Crying</a:t>
            </a:r>
            <a:r>
              <a:rPr lang="it-IT" b="1" dirty="0" smtClean="0"/>
              <a:t>, </a:t>
            </a:r>
            <a:r>
              <a:rPr lang="it-IT" b="1" dirty="0" err="1" smtClean="0"/>
              <a:t>Requires</a:t>
            </a:r>
            <a:r>
              <a:rPr lang="it-IT" b="1" dirty="0" smtClean="0"/>
              <a:t> O2, </a:t>
            </a:r>
            <a:r>
              <a:rPr lang="it-IT" b="1" dirty="0" err="1" smtClean="0"/>
              <a:t>Increased</a:t>
            </a:r>
            <a:r>
              <a:rPr lang="it-IT" b="1" dirty="0" smtClean="0"/>
              <a:t> </a:t>
            </a:r>
            <a:r>
              <a:rPr lang="it-IT" b="1" dirty="0" err="1" smtClean="0"/>
              <a:t>vital</a:t>
            </a:r>
            <a:r>
              <a:rPr lang="it-IT" b="1" dirty="0" smtClean="0"/>
              <a:t> </a:t>
            </a:r>
            <a:r>
              <a:rPr lang="it-IT" b="1" dirty="0" err="1" smtClean="0"/>
              <a:t>signs</a:t>
            </a:r>
            <a:r>
              <a:rPr lang="it-IT" b="1" dirty="0" smtClean="0"/>
              <a:t>, </a:t>
            </a:r>
            <a:r>
              <a:rPr lang="it-IT" b="1" dirty="0" err="1" smtClean="0"/>
              <a:t>Expression</a:t>
            </a:r>
            <a:r>
              <a:rPr lang="it-IT" b="1" dirty="0" smtClean="0"/>
              <a:t>, </a:t>
            </a:r>
            <a:r>
              <a:rPr lang="it-IT" b="1" dirty="0" err="1" smtClean="0"/>
              <a:t>Sleepless</a:t>
            </a:r>
            <a:r>
              <a:rPr lang="it-IT" b="1" dirty="0" smtClean="0"/>
              <a:t>) 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468085" y="4669978"/>
            <a:ext cx="5540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PIPP/PIPP-R </a:t>
            </a:r>
            <a:r>
              <a:rPr lang="it-IT" b="1" dirty="0" smtClean="0"/>
              <a:t>(Premature </a:t>
            </a:r>
            <a:r>
              <a:rPr lang="it-IT" b="1" dirty="0" err="1" smtClean="0"/>
              <a:t>Infant</a:t>
            </a:r>
            <a:r>
              <a:rPr lang="it-IT" b="1" dirty="0" smtClean="0"/>
              <a:t> </a:t>
            </a:r>
            <a:r>
              <a:rPr lang="it-IT" b="1" dirty="0" err="1" smtClean="0"/>
              <a:t>Pain</a:t>
            </a:r>
            <a:r>
              <a:rPr lang="it-IT" b="1" dirty="0" smtClean="0"/>
              <a:t> </a:t>
            </a:r>
            <a:r>
              <a:rPr lang="it-IT" b="1" dirty="0" err="1" smtClean="0"/>
              <a:t>Profile</a:t>
            </a:r>
            <a:r>
              <a:rPr lang="it-IT" b="1" dirty="0" smtClean="0"/>
              <a:t>)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/>
              <a:t>NPASS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/>
              <a:t>(</a:t>
            </a:r>
            <a:r>
              <a:rPr lang="it-IT" b="1" dirty="0" err="1" smtClean="0"/>
              <a:t>Neonatal</a:t>
            </a:r>
            <a:r>
              <a:rPr lang="it-IT" b="1" dirty="0" smtClean="0"/>
              <a:t> </a:t>
            </a:r>
            <a:r>
              <a:rPr lang="it-IT" b="1" dirty="0" err="1" smtClean="0"/>
              <a:t>Pain</a:t>
            </a:r>
            <a:r>
              <a:rPr lang="it-IT" b="1" dirty="0" smtClean="0"/>
              <a:t> </a:t>
            </a:r>
            <a:r>
              <a:rPr lang="it-IT" b="1" dirty="0" err="1" smtClean="0"/>
              <a:t>Assessment</a:t>
            </a:r>
            <a:r>
              <a:rPr lang="it-IT" b="1" dirty="0" smtClean="0"/>
              <a:t> and </a:t>
            </a:r>
            <a:r>
              <a:rPr lang="it-IT" b="1" dirty="0" err="1" smtClean="0"/>
              <a:t>Sedation</a:t>
            </a:r>
            <a:r>
              <a:rPr lang="it-IT" b="1" dirty="0" smtClean="0"/>
              <a:t> Scale)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NIPS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/>
              <a:t>(</a:t>
            </a:r>
            <a:r>
              <a:rPr lang="it-IT" b="1" dirty="0" err="1" smtClean="0"/>
              <a:t>Neonatal</a:t>
            </a:r>
            <a:r>
              <a:rPr lang="it-IT" b="1" dirty="0" smtClean="0"/>
              <a:t> </a:t>
            </a:r>
            <a:r>
              <a:rPr lang="it-IT" b="1" dirty="0" err="1" smtClean="0"/>
              <a:t>Infant</a:t>
            </a:r>
            <a:r>
              <a:rPr lang="it-IT" b="1" dirty="0" smtClean="0"/>
              <a:t> </a:t>
            </a:r>
            <a:r>
              <a:rPr lang="it-IT" b="1" dirty="0" err="1" smtClean="0"/>
              <a:t>Pain</a:t>
            </a:r>
            <a:r>
              <a:rPr lang="it-IT" b="1" dirty="0" smtClean="0"/>
              <a:t> Scale)</a:t>
            </a:r>
            <a:endParaRPr lang="it-IT" b="1" dirty="0"/>
          </a:p>
        </p:txBody>
      </p:sp>
      <p:sp>
        <p:nvSpPr>
          <p:cNvPr id="19" name="Rettangolo 18"/>
          <p:cNvSpPr/>
          <p:nvPr/>
        </p:nvSpPr>
        <p:spPr>
          <a:xfrm>
            <a:off x="6743699" y="2850030"/>
            <a:ext cx="5050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DAN</a:t>
            </a:r>
            <a:r>
              <a:rPr lang="it-IT" b="1" dirty="0" smtClean="0"/>
              <a:t> (</a:t>
            </a:r>
            <a:r>
              <a:rPr lang="it-IT" b="1" dirty="0" err="1" smtClean="0"/>
              <a:t>Douler</a:t>
            </a:r>
            <a:r>
              <a:rPr lang="it-IT" b="1" dirty="0" smtClean="0"/>
              <a:t> </a:t>
            </a:r>
            <a:r>
              <a:rPr lang="it-IT" b="1" dirty="0" err="1" smtClean="0"/>
              <a:t>Aigue</a:t>
            </a:r>
            <a:r>
              <a:rPr lang="it-IT" b="1" dirty="0" smtClean="0"/>
              <a:t> </a:t>
            </a:r>
            <a:r>
              <a:rPr lang="it-IT" b="1" dirty="0" err="1" smtClean="0"/>
              <a:t>du</a:t>
            </a:r>
            <a:r>
              <a:rPr lang="it-IT" b="1" dirty="0" smtClean="0"/>
              <a:t> </a:t>
            </a:r>
            <a:r>
              <a:rPr lang="it-IT" b="1" dirty="0" err="1" smtClean="0"/>
              <a:t>Nouveau-né</a:t>
            </a:r>
            <a:r>
              <a:rPr lang="it-IT" b="1" dirty="0" smtClean="0"/>
              <a:t>)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35333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43" y="924403"/>
            <a:ext cx="7304183" cy="493674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10443" y="293914"/>
            <a:ext cx="4060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NIPS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6506" y="1567545"/>
            <a:ext cx="3761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Utile per monitorare il dolore in corso di procedure e</a:t>
            </a:r>
            <a:r>
              <a:rPr lang="it-IT" sz="2000" i="1" dirty="0" smtClean="0"/>
              <a:t>  </a:t>
            </a:r>
            <a:r>
              <a:rPr lang="it-IT" sz="2000" dirty="0" smtClean="0"/>
              <a:t>per dolore postoperatorio anche nel </a:t>
            </a:r>
            <a:r>
              <a:rPr lang="it-IT" sz="2000" dirty="0" err="1" smtClean="0"/>
              <a:t>pretermine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Può essere adoperata anche dal personale infermieristico 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Dolore se punteggio &gt;=  5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3913" y="6384471"/>
            <a:ext cx="1007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“Linee guida per la prevenzione e il trattamento del dolore nel neonato”, SIN Giugno 2016 </a:t>
            </a:r>
            <a:endParaRPr lang="it-IT" sz="1600" i="1" dirty="0"/>
          </a:p>
        </p:txBody>
      </p:sp>
    </p:spTree>
    <p:extLst>
      <p:ext uri="{BB962C8B-B14F-4D97-AF65-F5344CB8AC3E}">
        <p14:creationId xmlns="" xmlns:p14="http://schemas.microsoft.com/office/powerpoint/2010/main" val="24478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9354" y="0"/>
            <a:ext cx="371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PIPP e PIPP-R scale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2" t="9239" r="10339" b="14350"/>
          <a:stretch/>
        </p:blipFill>
        <p:spPr>
          <a:xfrm rot="5400000">
            <a:off x="4632701" y="-915005"/>
            <a:ext cx="5365685" cy="843666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4925" y="440855"/>
            <a:ext cx="235131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Indicata per neonati prematuri (limiti per neonati&lt;28 EG) anche ventilati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Valuta per lo più dolore procedurale </a:t>
            </a:r>
            <a:endParaRPr lang="it-IT" sz="2000" i="1" dirty="0" smtClean="0"/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PIPP: Score &gt; 12: dolore moderato-severo;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PIPP-R:punteggio &gt; o =6: dolore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Dal 2013 esiste la PIPP-R per semplificare il calcolo del punteggio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08458" y="6384471"/>
            <a:ext cx="1007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“Linee guida per la prevenzione e il trattamento del dolore nel neonato”, SIN Giugno 2016 </a:t>
            </a:r>
            <a:endParaRPr lang="it-IT" sz="1600" i="1" dirty="0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2759522" y="342909"/>
          <a:ext cx="9220200" cy="5496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8421"/>
                <a:gridCol w="1064979"/>
                <a:gridCol w="1536700"/>
                <a:gridCol w="1536700"/>
                <a:gridCol w="1536700"/>
                <a:gridCol w="15367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Indicatori</a:t>
                      </a:r>
                      <a:r>
                        <a:rPr lang="it-IT" baseline="0" dirty="0" smtClean="0"/>
                        <a:t> </a:t>
                      </a:r>
                    </a:p>
                    <a:p>
                      <a:r>
                        <a:rPr lang="it-IT" baseline="0" dirty="0" smtClean="0"/>
                        <a:t>neonato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Punteggio del neonato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Variazioni FC in </a:t>
                      </a:r>
                      <a:r>
                        <a:rPr lang="it-IT" b="1" dirty="0" err="1" smtClean="0">
                          <a:solidFill>
                            <a:srgbClr val="002060"/>
                          </a:solidFill>
                        </a:rPr>
                        <a:t>bpm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0-4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5-14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15-24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&gt;24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Riduzione</a:t>
                      </a:r>
                      <a:r>
                        <a:rPr lang="it-IT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rgbClr val="002060"/>
                          </a:solidFill>
                        </a:rPr>
                        <a:t>sat</a:t>
                      </a:r>
                      <a:r>
                        <a:rPr lang="it-IT" b="1" baseline="0" dirty="0" smtClean="0">
                          <a:solidFill>
                            <a:srgbClr val="002060"/>
                          </a:solidFill>
                        </a:rPr>
                        <a:t> O2%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0-2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3-5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6-8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Corrugamento fronte sec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Nessuno &lt;3 sec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Minimo 3-10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Moderato 11-20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Massimo &gt;20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rgbClr val="002060"/>
                          </a:solidFill>
                        </a:rPr>
                        <a:t>Strizzamento</a:t>
                      </a:r>
                      <a:r>
                        <a:rPr lang="it-IT" b="1" baseline="0" dirty="0" smtClean="0">
                          <a:solidFill>
                            <a:srgbClr val="002060"/>
                          </a:solidFill>
                        </a:rPr>
                        <a:t> occhi</a:t>
                      </a:r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 sec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Nessuno &lt;3 sec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Minimo 3-10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Moderato 11-20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Massimo &gt;20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Corrugamento</a:t>
                      </a:r>
                      <a:r>
                        <a:rPr lang="it-IT" b="1" baseline="0" dirty="0" smtClean="0">
                          <a:solidFill>
                            <a:srgbClr val="002060"/>
                          </a:solidFill>
                        </a:rPr>
                        <a:t> solco naso-labiale</a:t>
                      </a:r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 sec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Nessuno &lt;3 sec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Minimo 3-10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Moderato 11-20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Massimo &gt;20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EG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&gt;36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32-35+6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28-31+6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&lt;28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Stato</a:t>
                      </a:r>
                      <a:r>
                        <a:rPr lang="it-IT" b="1" baseline="0" dirty="0" smtClean="0">
                          <a:solidFill>
                            <a:srgbClr val="002060"/>
                          </a:solidFill>
                        </a:rPr>
                        <a:t> comportamentale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Attivo e sveglio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Quieto</a:t>
                      </a:r>
                      <a:r>
                        <a:rPr lang="it-IT" baseline="0" dirty="0" smtClean="0"/>
                        <a:t> e sveglio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Attivo e addormentato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Quieto e addormentato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Punteggio totale PIPP-R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490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59628" y="326571"/>
            <a:ext cx="646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66"/>
                </a:solidFill>
              </a:rPr>
              <a:t>METTIAMOCI ALLA PROVA</a:t>
            </a:r>
            <a:endParaRPr lang="it-IT" sz="2400" b="1" dirty="0">
              <a:solidFill>
                <a:srgbClr val="FF006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89957" y="1208313"/>
            <a:ext cx="960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002060"/>
                </a:solidFill>
              </a:rPr>
              <a:t>Quale scala utilizziamo per valutare il dolore se abbiamo un neonato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pretermine</a:t>
            </a:r>
            <a:r>
              <a:rPr lang="it-IT" sz="2000" b="1" i="1" dirty="0" smtClean="0">
                <a:solidFill>
                  <a:srgbClr val="002060"/>
                </a:solidFill>
              </a:rPr>
              <a:t> di 30 EG sottoposto per lungo tempo a ventilazione meccanica?</a:t>
            </a:r>
            <a:endParaRPr lang="it-IT" sz="2000" b="1" i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71600" y="3037114"/>
            <a:ext cx="618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EDIN (</a:t>
            </a:r>
            <a:r>
              <a:rPr lang="it-IT" sz="2000" b="1" dirty="0" err="1" smtClean="0"/>
              <a:t>Echelle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Douleur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Inconfort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Nouvea-Né</a:t>
            </a:r>
            <a:r>
              <a:rPr lang="it-IT" sz="2000" b="1" dirty="0" smtClean="0"/>
              <a:t>)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93371" y="2373085"/>
            <a:ext cx="672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FLACC (Face, </a:t>
            </a:r>
            <a:r>
              <a:rPr lang="it-IT" sz="2000" b="1" dirty="0" err="1" smtClean="0"/>
              <a:t>Legs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Activity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Cry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Consolability</a:t>
            </a:r>
            <a:r>
              <a:rPr lang="it-IT" sz="2000" b="1" dirty="0" smtClean="0"/>
              <a:t>)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6025" y="3777343"/>
            <a:ext cx="4991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DAN (</a:t>
            </a:r>
            <a:r>
              <a:rPr lang="it-IT" sz="2000" b="1" dirty="0" err="1" smtClean="0"/>
              <a:t>Douler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Aigue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du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Nouveau-né</a:t>
            </a:r>
            <a:r>
              <a:rPr lang="it-IT" sz="2000" b="1" dirty="0" smtClean="0"/>
              <a:t>)</a:t>
            </a:r>
            <a:endParaRPr lang="it-IT" sz="2000" dirty="0"/>
          </a:p>
        </p:txBody>
      </p:sp>
      <p:sp>
        <p:nvSpPr>
          <p:cNvPr id="8" name="Ovale 7"/>
          <p:cNvSpPr/>
          <p:nvPr/>
        </p:nvSpPr>
        <p:spPr>
          <a:xfrm>
            <a:off x="1387928" y="2939143"/>
            <a:ext cx="5829301" cy="6041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SPETT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01" y="2155368"/>
            <a:ext cx="2351329" cy="244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/>
          <p:cNvSpPr/>
          <p:nvPr/>
        </p:nvSpPr>
        <p:spPr>
          <a:xfrm>
            <a:off x="7255329" y="4479471"/>
            <a:ext cx="4735285" cy="979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75558" y="1649186"/>
            <a:ext cx="4735285" cy="979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56404" y="365524"/>
            <a:ext cx="1116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66"/>
                </a:solidFill>
              </a:rPr>
              <a:t>IN QUANTI MODI POSSIAMO TRATTARE IL DOLORE NEI NEONATI?</a:t>
            </a:r>
            <a:endParaRPr lang="it-IT" sz="2400" b="1" dirty="0">
              <a:solidFill>
                <a:srgbClr val="FF006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72361" y="1900811"/>
            <a:ext cx="479568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ANALGESIA NON FARMACOLOGICA</a:t>
            </a:r>
          </a:p>
          <a:p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Immagine 3" descr="analgesia farmacolog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7858" y="1322614"/>
            <a:ext cx="2724747" cy="1779812"/>
          </a:xfrm>
          <a:prstGeom prst="rect">
            <a:avLst/>
          </a:prstGeom>
        </p:spPr>
      </p:pic>
      <p:pic>
        <p:nvPicPr>
          <p:cNvPr id="5" name="Immagine 4" descr="analgesia non farmacolog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784" y="2792187"/>
            <a:ext cx="3640747" cy="2422752"/>
          </a:xfrm>
          <a:prstGeom prst="rect">
            <a:avLst/>
          </a:prstGeom>
        </p:spPr>
      </p:pic>
      <p:pic>
        <p:nvPicPr>
          <p:cNvPr id="6" name="Immagine 5" descr="ENDOVEN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6029" y="2914649"/>
            <a:ext cx="2877911" cy="157570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033658" y="4816928"/>
            <a:ext cx="367990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it-IT" sz="2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ANALGESIA FARMACOLOGICA</a:t>
            </a:r>
          </a:p>
        </p:txBody>
      </p:sp>
      <p:pic>
        <p:nvPicPr>
          <p:cNvPr id="9" name="Immagine 8" descr="SIRIN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469" y="5617027"/>
            <a:ext cx="2986088" cy="1191986"/>
          </a:xfrm>
          <a:prstGeom prst="rect">
            <a:avLst/>
          </a:prstGeom>
        </p:spPr>
      </p:pic>
      <p:pic>
        <p:nvPicPr>
          <p:cNvPr id="10" name="Immagine 9" descr="s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2871" y="2041377"/>
            <a:ext cx="2465615" cy="3504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2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293916" y="3412672"/>
            <a:ext cx="5012871" cy="60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77586" y="2645229"/>
            <a:ext cx="3739243" cy="538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93914" y="2024743"/>
            <a:ext cx="3069771" cy="506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694185" y="628088"/>
            <a:ext cx="8980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CONSIGLIABILE IN TUTTI I CASI </a:t>
            </a:r>
            <a:r>
              <a:rPr lang="it-IT" i="1" dirty="0" err="1" smtClean="0"/>
              <a:t>DI</a:t>
            </a:r>
            <a:r>
              <a:rPr lang="it-IT" i="1" dirty="0" smtClean="0"/>
              <a:t> DOLORE LIEVE,  PUO’ ANCHE  COADIUVARE L’ANALGESIA FARMACOLOGICA PER DOLORE MODERATO-SEVERO</a:t>
            </a:r>
          </a:p>
          <a:p>
            <a:endParaRPr lang="it-IT" i="1" dirty="0" smtClean="0"/>
          </a:p>
          <a:p>
            <a:r>
              <a:rPr lang="it-IT" dirty="0" smtClean="0"/>
              <a:t>Evidenza scientifica di efficacia per puntura da tallone e </a:t>
            </a:r>
            <a:r>
              <a:rPr lang="it-IT" dirty="0" err="1" smtClean="0"/>
              <a:t>venipuntura</a:t>
            </a:r>
            <a:endParaRPr lang="it-IT" dirty="0" smtClean="0"/>
          </a:p>
          <a:p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6117" y="2087831"/>
            <a:ext cx="71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INTERVENTI AMBIENTALI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6" y="3543635"/>
            <a:ext cx="780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SUCCHIOTTO </a:t>
            </a:r>
            <a:r>
              <a:rPr lang="it-IT" b="1" dirty="0">
                <a:solidFill>
                  <a:srgbClr val="002060"/>
                </a:solidFill>
              </a:rPr>
              <a:t>(</a:t>
            </a:r>
            <a:r>
              <a:rPr lang="it-IT" b="1" dirty="0" err="1">
                <a:solidFill>
                  <a:srgbClr val="002060"/>
                </a:solidFill>
              </a:rPr>
              <a:t>pacifier</a:t>
            </a:r>
            <a:r>
              <a:rPr lang="it-IT" b="1" dirty="0">
                <a:solidFill>
                  <a:srgbClr val="002060"/>
                </a:solidFill>
              </a:rPr>
              <a:t>/suzione non </a:t>
            </a:r>
            <a:r>
              <a:rPr lang="it-IT" b="1" dirty="0" smtClean="0">
                <a:solidFill>
                  <a:srgbClr val="002060"/>
                </a:solidFill>
              </a:rPr>
              <a:t>nutritiva)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1096" y="5332398"/>
            <a:ext cx="753927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Mancano evidenze sufficienti per</a:t>
            </a:r>
            <a:r>
              <a:rPr lang="it-IT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r>
              <a:rPr lang="it-IT" b="1" dirty="0" smtClean="0">
                <a:ln w="11430"/>
                <a:solidFill>
                  <a:srgbClr val="002060"/>
                </a:solidFill>
              </a:rPr>
              <a:t>Dose ottimale? (</a:t>
            </a:r>
            <a:r>
              <a:rPr lang="it-IT" b="1" dirty="0" err="1" smtClean="0">
                <a:ln w="11430"/>
                <a:solidFill>
                  <a:srgbClr val="002060"/>
                </a:solidFill>
              </a:rPr>
              <a:t>range</a:t>
            </a:r>
            <a:r>
              <a:rPr lang="it-IT" b="1" dirty="0" smtClean="0">
                <a:ln w="11430"/>
                <a:solidFill>
                  <a:srgbClr val="002060"/>
                </a:solidFill>
              </a:rPr>
              <a:t> </a:t>
            </a:r>
            <a:r>
              <a:rPr lang="it-IT" b="1" dirty="0">
                <a:ln w="11430"/>
                <a:solidFill>
                  <a:srgbClr val="002060"/>
                </a:solidFill>
              </a:rPr>
              <a:t>0,1-2 </a:t>
            </a:r>
            <a:r>
              <a:rPr lang="it-IT" b="1" dirty="0" smtClean="0">
                <a:ln w="11430"/>
                <a:solidFill>
                  <a:srgbClr val="002060"/>
                </a:solidFill>
              </a:rPr>
              <a:t>ml)</a:t>
            </a:r>
          </a:p>
          <a:p>
            <a:r>
              <a:rPr lang="it-IT" b="1" dirty="0" smtClean="0">
                <a:ln w="11430"/>
                <a:solidFill>
                  <a:srgbClr val="002060"/>
                </a:solidFill>
              </a:rPr>
              <a:t> Sicurezza per somministrazioni ripetute (specie </a:t>
            </a:r>
            <a:r>
              <a:rPr lang="it-IT" b="1" dirty="0">
                <a:ln w="11430"/>
                <a:solidFill>
                  <a:srgbClr val="002060"/>
                </a:solidFill>
              </a:rPr>
              <a:t>nel neonato </a:t>
            </a:r>
            <a:r>
              <a:rPr lang="it-IT" b="1" dirty="0" err="1" smtClean="0">
                <a:ln w="11430"/>
                <a:solidFill>
                  <a:srgbClr val="002060"/>
                </a:solidFill>
              </a:rPr>
              <a:t>pretermine</a:t>
            </a:r>
            <a:r>
              <a:rPr lang="it-IT" b="1" dirty="0" smtClean="0">
                <a:ln w="11430"/>
                <a:solidFill>
                  <a:srgbClr val="002060"/>
                </a:solidFill>
              </a:rPr>
              <a:t>)?</a:t>
            </a:r>
            <a:endParaRPr lang="it-IT" b="1" dirty="0">
              <a:ln w="11430"/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2242" y="4268565"/>
            <a:ext cx="1907429" cy="3687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LATTE MATERNO 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10" name="Immagine 9" descr="ambiente e moni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1102" y="1933849"/>
            <a:ext cx="2465698" cy="1387667"/>
          </a:xfrm>
          <a:prstGeom prst="rect">
            <a:avLst/>
          </a:prstGeom>
        </p:spPr>
      </p:pic>
      <p:pic>
        <p:nvPicPr>
          <p:cNvPr id="11" name="Immagine 10" descr="gentle h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09314" y="2955428"/>
            <a:ext cx="2188029" cy="1349165"/>
          </a:xfrm>
          <a:prstGeom prst="rect">
            <a:avLst/>
          </a:prstGeom>
        </p:spPr>
      </p:pic>
      <p:pic>
        <p:nvPicPr>
          <p:cNvPr id="13" name="Immagine 12" descr="suzione non nutriti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9429" y="4849586"/>
            <a:ext cx="2319201" cy="145936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995915" y="212272"/>
            <a:ext cx="3710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ANALGESIA NON FARMACOLOGICA</a:t>
            </a:r>
          </a:p>
        </p:txBody>
      </p:sp>
      <p:pic>
        <p:nvPicPr>
          <p:cNvPr id="14" name="Immagine 13" descr="CHI CO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271" y="195943"/>
            <a:ext cx="1933575" cy="165821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310243" y="4903354"/>
            <a:ext cx="484958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SACCAROSIO al 24%/GLUCOSIO al 20% o 33%: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08214" y="2759525"/>
            <a:ext cx="310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CONTENIMENTO  FACILITATO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1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4" grpId="0"/>
      <p:bldP spid="6" grpId="0"/>
      <p:bldP spid="7" grpId="0" animBg="1"/>
      <p:bldP spid="9" grpId="0" animBg="1"/>
      <p:bldP spid="15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12271" y="228600"/>
            <a:ext cx="2661558" cy="767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17716" y="1393383"/>
            <a:ext cx="2737756" cy="783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61258" y="3004467"/>
            <a:ext cx="2906485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87288" y="352539"/>
            <a:ext cx="80096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ALLATTAMENTO AL SENO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4248" y="1533123"/>
            <a:ext cx="817294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CONTATTO PELLE A PELLE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1587" y="3213042"/>
            <a:ext cx="8532171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SATURAZIONE SENSORIALE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magine 4" descr="saturazione sensori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3986" y="2731518"/>
            <a:ext cx="2618014" cy="1954784"/>
          </a:xfrm>
          <a:prstGeom prst="rect">
            <a:avLst/>
          </a:prstGeom>
        </p:spPr>
      </p:pic>
      <p:pic>
        <p:nvPicPr>
          <p:cNvPr id="6" name="Immagine 5" descr="allattamento al s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8403" y="209550"/>
            <a:ext cx="2457450" cy="18669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921907" y="445188"/>
            <a:ext cx="3772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 intervento multisensoriale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939144" y="1377000"/>
            <a:ext cx="6345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(</a:t>
            </a:r>
            <a:r>
              <a:rPr lang="it-IT" dirty="0" err="1" smtClean="0">
                <a:solidFill>
                  <a:prstClr val="black"/>
                </a:solidFill>
              </a:rPr>
              <a:t>Kangaroo</a:t>
            </a:r>
            <a:r>
              <a:rPr lang="it-IT" dirty="0" smtClean="0">
                <a:solidFill>
                  <a:prstClr val="black"/>
                </a:solidFill>
              </a:rPr>
              <a:t> Care/</a:t>
            </a:r>
            <a:r>
              <a:rPr lang="it-IT" dirty="0" err="1" smtClean="0">
                <a:solidFill>
                  <a:prstClr val="black"/>
                </a:solidFill>
              </a:rPr>
              <a:t>Skin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to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skin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contact</a:t>
            </a:r>
            <a:r>
              <a:rPr lang="it-IT" dirty="0" smtClean="0">
                <a:solidFill>
                  <a:prstClr val="black"/>
                </a:solidFill>
              </a:rPr>
              <a:t>) si è dimostrata efficace soprattutto nel neonato </a:t>
            </a:r>
            <a:r>
              <a:rPr lang="it-IT" dirty="0" err="1" smtClean="0">
                <a:solidFill>
                  <a:prstClr val="black"/>
                </a:solidFill>
              </a:rPr>
              <a:t>pretermine</a:t>
            </a:r>
            <a:r>
              <a:rPr lang="it-IT" dirty="0" smtClean="0">
                <a:solidFill>
                  <a:prstClr val="black"/>
                </a:solidFill>
              </a:rPr>
              <a:t>. </a:t>
            </a:r>
            <a:endParaRPr lang="it-IT" b="1" dirty="0">
              <a:ln w="11430"/>
              <a:gradFill>
                <a:gsLst>
                  <a:gs pos="0">
                    <a:srgbClr val="F3A447">
                      <a:tint val="70000"/>
                      <a:satMod val="245000"/>
                    </a:srgbClr>
                  </a:gs>
                  <a:gs pos="75000">
                    <a:srgbClr val="F3A447">
                      <a:tint val="90000"/>
                      <a:shade val="60000"/>
                      <a:satMod val="240000"/>
                    </a:srgbClr>
                  </a:gs>
                  <a:gs pos="100000">
                    <a:srgbClr val="F3A4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51415" y="2962008"/>
            <a:ext cx="6564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 smtClean="0"/>
              <a:t>combinazione di tecniche non farmacologiche è l’ associazione di stimoli di diversa natura (tattile, gustativo, olfattivo, uditivo e visivo) che competono in maniera antagonista con lo stimolo doloroso.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02528" y="4376057"/>
            <a:ext cx="4016828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66"/>
                </a:solidFill>
              </a:rPr>
              <a:t>Meccanismo d’azione: </a:t>
            </a:r>
          </a:p>
          <a:p>
            <a:r>
              <a:rPr lang="it-IT" b="1" dirty="0" smtClean="0"/>
              <a:t>-Distrazione</a:t>
            </a:r>
          </a:p>
          <a:p>
            <a:r>
              <a:rPr lang="it-IT" b="1" dirty="0" smtClean="0"/>
              <a:t>-Rilascio di endorfine/</a:t>
            </a:r>
            <a:r>
              <a:rPr lang="it-IT" b="1" dirty="0" err="1" smtClean="0"/>
              <a:t>ossitocina</a:t>
            </a:r>
            <a:endParaRPr lang="it-IT" b="1" dirty="0" smtClean="0"/>
          </a:p>
          <a:p>
            <a:r>
              <a:rPr lang="it-IT" b="1" dirty="0" smtClean="0"/>
              <a:t>-Stimolazione sensoriale</a:t>
            </a:r>
          </a:p>
          <a:p>
            <a:r>
              <a:rPr lang="it-IT" b="1" dirty="0" smtClean="0"/>
              <a:t>TEORIA DEL “GATE CONTROL”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33105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2" grpId="0"/>
      <p:bldP spid="2" grpId="1"/>
      <p:bldP spid="3" grpId="0"/>
      <p:bldP spid="4" grpId="0"/>
      <p:bldP spid="7" grpId="0"/>
      <p:bldP spid="8" grpId="0"/>
      <p:bldP spid="9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31110" y="1106613"/>
            <a:ext cx="9331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it-IT" b="1" i="1" dirty="0" smtClean="0">
                <a:solidFill>
                  <a:srgbClr val="0070C0"/>
                </a:solidFill>
              </a:rPr>
              <a:t>Raccomandazione di grado forte</a:t>
            </a:r>
          </a:p>
          <a:p>
            <a:r>
              <a:rPr lang="it-IT" dirty="0" smtClean="0"/>
              <a:t>-Predisporre un ambiente tranquillo, ottenere lo stato di </a:t>
            </a:r>
            <a:r>
              <a:rPr lang="it-IT" b="1" dirty="0" smtClean="0"/>
              <a:t>veglia tranquilla</a:t>
            </a:r>
          </a:p>
          <a:p>
            <a:r>
              <a:rPr lang="it-IT" dirty="0" smtClean="0"/>
              <a:t>-Usare </a:t>
            </a:r>
            <a:r>
              <a:rPr lang="it-IT" b="1" dirty="0" smtClean="0"/>
              <a:t>lancette automatiche  a lama </a:t>
            </a:r>
            <a:r>
              <a:rPr lang="it-IT" dirty="0" smtClean="0"/>
              <a:t>e non ad 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Utilizzare </a:t>
            </a:r>
            <a:r>
              <a:rPr lang="it-IT" b="1" dirty="0" smtClean="0"/>
              <a:t>la suzione non nutritiva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Somministrare saccarosio </a:t>
            </a:r>
            <a:r>
              <a:rPr lang="it-IT" dirty="0" smtClean="0"/>
              <a:t>24% </a:t>
            </a:r>
            <a:r>
              <a:rPr lang="it-IT" b="1" dirty="0" smtClean="0"/>
              <a:t>o glucosio </a:t>
            </a:r>
            <a:r>
              <a:rPr lang="it-IT" dirty="0" smtClean="0"/>
              <a:t>20-33% per </a:t>
            </a:r>
            <a:r>
              <a:rPr lang="it-IT" dirty="0" err="1" smtClean="0"/>
              <a:t>os</a:t>
            </a:r>
            <a:r>
              <a:rPr lang="it-IT" dirty="0" smtClean="0"/>
              <a:t>: - 0,2-0,5 ml nel neonato pretermine o - 1-2 ml nel neonato a termine 2 minuti prima della procedura.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Utilizzare la </a:t>
            </a:r>
            <a:r>
              <a:rPr lang="it-IT" b="1" dirty="0" smtClean="0"/>
              <a:t>saturazione sensoriale </a:t>
            </a:r>
            <a:r>
              <a:rPr lang="it-IT" dirty="0" smtClean="0"/>
              <a:t> 30 sec prima, durante, dopo il prelievo</a:t>
            </a:r>
          </a:p>
          <a:p>
            <a:r>
              <a:rPr lang="it-IT" b="1" dirty="0" smtClean="0"/>
              <a:t>Non applicare EMLA</a:t>
            </a:r>
          </a:p>
          <a:p>
            <a:r>
              <a:rPr lang="it-IT" dirty="0" smtClean="0"/>
              <a:t>A fine procedura accompagnare il neonato fino al ritorno allo stato basale.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12383" y="352540"/>
            <a:ext cx="5390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66"/>
                </a:solidFill>
              </a:rPr>
              <a:t>ESEMPI </a:t>
            </a:r>
            <a:r>
              <a:rPr lang="it-IT" sz="2000" b="1" dirty="0" err="1" smtClean="0">
                <a:solidFill>
                  <a:srgbClr val="FF0066"/>
                </a:solidFill>
              </a:rPr>
              <a:t>DI</a:t>
            </a:r>
            <a:r>
              <a:rPr lang="it-IT" sz="2000" b="1" dirty="0" smtClean="0">
                <a:solidFill>
                  <a:srgbClr val="FF0066"/>
                </a:solidFill>
              </a:rPr>
              <a:t> ANALGESIA NON FARMACOLOGICA</a:t>
            </a:r>
            <a:endParaRPr lang="it-IT" sz="2000" b="1" dirty="0">
              <a:solidFill>
                <a:srgbClr val="FF0066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0387" y="4394657"/>
            <a:ext cx="10102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70C0"/>
                </a:solidFill>
              </a:rPr>
              <a:t>PUNTURA DA TALLONE </a:t>
            </a:r>
          </a:p>
          <a:p>
            <a:r>
              <a:rPr lang="it-IT" b="1" i="1" dirty="0" smtClean="0">
                <a:solidFill>
                  <a:srgbClr val="0070C0"/>
                </a:solidFill>
              </a:rPr>
              <a:t>Raccomandazione di grado debole</a:t>
            </a:r>
          </a:p>
          <a:p>
            <a:r>
              <a:rPr lang="it-IT" dirty="0" smtClean="0"/>
              <a:t>Utilizzare lancetta automatica con taglio “ad arco”.</a:t>
            </a:r>
          </a:p>
          <a:p>
            <a:r>
              <a:rPr lang="it-IT" dirty="0" smtClean="0"/>
              <a:t>Contenimento con </a:t>
            </a:r>
            <a:r>
              <a:rPr lang="it-IT" dirty="0" err="1" smtClean="0"/>
              <a:t>telini</a:t>
            </a:r>
            <a:endParaRPr lang="it-IT" dirty="0" smtClean="0"/>
          </a:p>
          <a:p>
            <a:r>
              <a:rPr lang="it-IT" dirty="0" smtClean="0"/>
              <a:t>Contatto pelle-pelle prima, durante e dopo la procedura</a:t>
            </a:r>
          </a:p>
          <a:p>
            <a:r>
              <a:rPr lang="it-IT" dirty="0" smtClean="0"/>
              <a:t> Non riscaldare il tallone.   Non spremere il tallone.   Somministrare latte .</a:t>
            </a:r>
          </a:p>
          <a:p>
            <a:r>
              <a:rPr lang="it-IT" dirty="0" smtClean="0"/>
              <a:t>  Nel caso le tecniche non farmacologiche si prevede siano inefficaci, somministrare bolo di oppioide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94471" y="2933044"/>
            <a:ext cx="279841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BISOGNA APPLICARE EMLA?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127670" y="1485245"/>
            <a:ext cx="262890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IN VEGLIA TRANQUILLA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960430" y="2258136"/>
            <a:ext cx="6204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SI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247402" y="2933052"/>
            <a:ext cx="6204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NO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388202" y="1474565"/>
            <a:ext cx="3641497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SI ESEGUE IN SONNO O IN VEGLIA?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453063" y="2266795"/>
            <a:ext cx="406649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È UTILE LA SATURAZIONE SENSORIALE?</a:t>
            </a:r>
          </a:p>
        </p:txBody>
      </p:sp>
      <p:pic>
        <p:nvPicPr>
          <p:cNvPr id="11" name="Immagine 10" descr="doma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6915" y="1436915"/>
            <a:ext cx="3820886" cy="315141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635311" y="812512"/>
            <a:ext cx="2429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i="1" dirty="0" smtClean="0">
                <a:solidFill>
                  <a:srgbClr val="0070C0"/>
                </a:solidFill>
              </a:rPr>
              <a:t>PUNTURA DA TALLONE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98086" y="6531432"/>
            <a:ext cx="1007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“Linee guida per la prevenzione e il trattamento del dolore nel neonato”, SIN Giugno 2016 </a:t>
            </a:r>
            <a:endParaRPr lang="it-IT" sz="1600" i="1" dirty="0"/>
          </a:p>
        </p:txBody>
      </p:sp>
    </p:spTree>
    <p:extLst>
      <p:ext uri="{BB962C8B-B14F-4D97-AF65-F5344CB8AC3E}">
        <p14:creationId xmlns="" xmlns:p14="http://schemas.microsoft.com/office/powerpoint/2010/main" val="19871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35907" y="4729291"/>
            <a:ext cx="734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 </a:t>
            </a:r>
            <a:r>
              <a:rPr lang="it-IT" b="1" i="1" dirty="0"/>
              <a:t>Jeffrey </a:t>
            </a:r>
            <a:r>
              <a:rPr lang="it-IT" b="1" i="1" dirty="0" err="1" smtClean="0"/>
              <a:t>Lawson</a:t>
            </a:r>
            <a:r>
              <a:rPr lang="it-IT" i="1" dirty="0" smtClean="0"/>
              <a:t>, neonato </a:t>
            </a:r>
            <a:r>
              <a:rPr lang="it-IT" i="1" dirty="0" err="1" smtClean="0"/>
              <a:t>pretermine</a:t>
            </a:r>
            <a:r>
              <a:rPr lang="it-IT" i="1" dirty="0" smtClean="0"/>
              <a:t>, morì </a:t>
            </a:r>
            <a:r>
              <a:rPr lang="it-IT" i="1" dirty="0"/>
              <a:t>alcuni giorni </a:t>
            </a:r>
            <a:r>
              <a:rPr lang="it-IT" i="1" dirty="0" smtClean="0"/>
              <a:t>dopo l’intervento di chiusura del dotto di </a:t>
            </a:r>
            <a:r>
              <a:rPr lang="it-IT" i="1" dirty="0" err="1" smtClean="0"/>
              <a:t>Botallo</a:t>
            </a:r>
            <a:r>
              <a:rPr lang="it-IT" i="1" dirty="0" smtClean="0"/>
              <a:t> avvenuto senza anestesia.  </a:t>
            </a:r>
            <a:r>
              <a:rPr lang="it-IT" i="1" dirty="0"/>
              <a:t>Sua </a:t>
            </a:r>
            <a:r>
              <a:rPr lang="it-IT" i="1" dirty="0" smtClean="0"/>
              <a:t>madre denunciò </a:t>
            </a:r>
            <a:r>
              <a:rPr lang="it-IT" i="1" dirty="0"/>
              <a:t>i sanitari, sostenendo che al decesso di suo figlio </a:t>
            </a:r>
            <a:r>
              <a:rPr lang="it-IT" b="1" i="1" dirty="0"/>
              <a:t>avessero</a:t>
            </a:r>
            <a:r>
              <a:rPr lang="it-IT" i="1" dirty="0"/>
              <a:t> </a:t>
            </a:r>
            <a:r>
              <a:rPr lang="it-IT" b="1" i="1" dirty="0"/>
              <a:t>contribuito le mancate anestesia e analgesia</a:t>
            </a:r>
            <a:r>
              <a:rPr lang="it-IT" i="1" dirty="0"/>
              <a:t>, e il processo che ne derivò si espresse a suo favore. </a:t>
            </a:r>
            <a:endParaRPr lang="it-IT" i="1" dirty="0" smtClean="0"/>
          </a:p>
          <a:p>
            <a:endParaRPr lang="it-IT" i="1" dirty="0"/>
          </a:p>
        </p:txBody>
      </p:sp>
      <p:sp>
        <p:nvSpPr>
          <p:cNvPr id="4" name="Rettangolo 3"/>
          <p:cNvSpPr/>
          <p:nvPr/>
        </p:nvSpPr>
        <p:spPr>
          <a:xfrm>
            <a:off x="2726871" y="3125325"/>
            <a:ext cx="994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i="1" dirty="0" smtClean="0">
                <a:solidFill>
                  <a:prstClr val="black"/>
                </a:solidFill>
              </a:rPr>
              <a:t> Fino agli anni ‘80  i neonati venivano  spesso sottoposti a interventi di chirurgia senza anestesia!!!</a:t>
            </a:r>
          </a:p>
        </p:txBody>
      </p:sp>
      <p:sp>
        <p:nvSpPr>
          <p:cNvPr id="5" name="Rettangolo 4"/>
          <p:cNvSpPr/>
          <p:nvPr/>
        </p:nvSpPr>
        <p:spPr>
          <a:xfrm>
            <a:off x="4190946" y="3750521"/>
            <a:ext cx="518969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“ Il neonato non può percepire dolore”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8950" y="898069"/>
            <a:ext cx="1105535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sz="2400" dirty="0" smtClean="0">
                <a:solidFill>
                  <a:prstClr val="black"/>
                </a:solidFill>
              </a:rPr>
              <a:t>“Una sensazione spiacevole e un’esperienza emotiva dotata di un tono affettivo negativo associata a un danno tessutale potenziale o reale e comunque, descritta in rapporto a tale danno” </a:t>
            </a: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rot="10800000" flipV="1">
            <a:off x="604160" y="1771002"/>
            <a:ext cx="5045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i="1" dirty="0" smtClean="0">
              <a:solidFill>
                <a:prstClr val="black"/>
              </a:solidFill>
            </a:endParaRPr>
          </a:p>
          <a:p>
            <a:r>
              <a:rPr lang="it-IT" sz="1600" i="1" dirty="0" smtClean="0">
                <a:solidFill>
                  <a:prstClr val="black"/>
                </a:solidFill>
              </a:rPr>
              <a:t>Organizzazione Mondiale della Sanità (OMS)</a:t>
            </a:r>
            <a:endParaRPr lang="it-IT" sz="1600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84286" y="342901"/>
            <a:ext cx="370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DOLORE</a:t>
            </a:r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Immagine 11" descr="DOLOR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8157" y="4359728"/>
            <a:ext cx="2231572" cy="2498271"/>
          </a:xfrm>
          <a:prstGeom prst="rect">
            <a:avLst/>
          </a:prstGeom>
        </p:spPr>
      </p:pic>
      <p:pic>
        <p:nvPicPr>
          <p:cNvPr id="13" name="Immagine 12" descr="evoluzion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273" y="2487171"/>
            <a:ext cx="2481942" cy="2019513"/>
          </a:xfrm>
          <a:prstGeom prst="rect">
            <a:avLst/>
          </a:prstGeom>
        </p:spPr>
      </p:pic>
      <p:pic>
        <p:nvPicPr>
          <p:cNvPr id="14" name="Immagine 13" descr="giud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816929"/>
            <a:ext cx="2103120" cy="1845128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1645" y="4725183"/>
            <a:ext cx="86541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1985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8" grpId="0" animBg="1"/>
      <p:bldP spid="9" grpId="0"/>
      <p:bldP spid="10" grpId="0" build="allAtOnce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55064" y="242371"/>
            <a:ext cx="861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66"/>
                </a:solidFill>
              </a:rPr>
              <a:t>TERAPIA FARMACOLOGICA  PER TRATTARE IL DOLORE NEL NEONATO</a:t>
            </a:r>
            <a:endParaRPr lang="it-IT" sz="2000" b="1" dirty="0">
              <a:solidFill>
                <a:srgbClr val="FF006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51309" y="805805"/>
            <a:ext cx="6874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Da considerare per dolore moderato-severo e per procedure come intubazione, ventilazione meccanica, </a:t>
            </a:r>
            <a:r>
              <a:rPr lang="it-IT" i="1" dirty="0" err="1" smtClean="0"/>
              <a:t>dreneggi</a:t>
            </a:r>
            <a:r>
              <a:rPr lang="it-IT" i="1" dirty="0" smtClean="0"/>
              <a:t> toracici e peritoneali, inserimento di cateteri centrali, puntura lombare, legatura chirurgica PDA, interventi chirurgici, dolore postoperatorio severo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66927" y="2194130"/>
            <a:ext cx="626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Farmaci utilizzati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6250697"/>
            <a:ext cx="8648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/>
              <a:t>Neonatology</a:t>
            </a:r>
            <a:r>
              <a:rPr lang="it-IT" sz="1600" i="1" dirty="0" smtClean="0"/>
              <a:t>, </a:t>
            </a:r>
            <a:r>
              <a:rPr lang="it-IT" sz="1600" i="1" dirty="0" err="1" smtClean="0"/>
              <a:t>Gomella</a:t>
            </a:r>
            <a:r>
              <a:rPr lang="it-IT" sz="1600" i="1" dirty="0" smtClean="0"/>
              <a:t>  </a:t>
            </a:r>
            <a:r>
              <a:rPr lang="it-IT" sz="1600" i="1" dirty="0" err="1" smtClean="0"/>
              <a:t>et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al.Seventh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edition</a:t>
            </a:r>
            <a:r>
              <a:rPr lang="it-IT" sz="1600" i="1" dirty="0" smtClean="0"/>
              <a:t> «</a:t>
            </a:r>
            <a:r>
              <a:rPr lang="it-IT" sz="1600" i="1" dirty="0" err="1" smtClean="0"/>
              <a:t>Pain</a:t>
            </a:r>
            <a:r>
              <a:rPr lang="it-IT" sz="1600" i="1" dirty="0" smtClean="0"/>
              <a:t> in the neonate»</a:t>
            </a:r>
            <a:endParaRPr lang="it-IT" sz="1600" i="1" dirty="0"/>
          </a:p>
        </p:txBody>
      </p:sp>
      <p:sp>
        <p:nvSpPr>
          <p:cNvPr id="8" name="Rettangolo 7"/>
          <p:cNvSpPr/>
          <p:nvPr/>
        </p:nvSpPr>
        <p:spPr>
          <a:xfrm>
            <a:off x="5192531" y="2393201"/>
            <a:ext cx="64987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>
                <a:solidFill>
                  <a:srgbClr val="FF0000"/>
                </a:solidFill>
              </a:rPr>
              <a:t>SISTEMICI:</a:t>
            </a: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OPPIOIDI: morfina, </a:t>
            </a:r>
            <a:r>
              <a:rPr lang="it-IT" dirty="0" err="1" smtClean="0">
                <a:solidFill>
                  <a:prstClr val="black"/>
                </a:solidFill>
              </a:rPr>
              <a:t>fentanyl</a:t>
            </a:r>
            <a:r>
              <a:rPr lang="it-IT" dirty="0" smtClean="0">
                <a:solidFill>
                  <a:prstClr val="black"/>
                </a:solidFill>
              </a:rPr>
              <a:t>, </a:t>
            </a:r>
            <a:r>
              <a:rPr lang="it-IT" dirty="0" err="1" smtClean="0">
                <a:solidFill>
                  <a:prstClr val="black"/>
                </a:solidFill>
              </a:rPr>
              <a:t>remifentanil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BENZODIAZEPINE: </a:t>
            </a:r>
            <a:r>
              <a:rPr lang="it-IT" dirty="0" err="1" smtClean="0">
                <a:solidFill>
                  <a:prstClr val="black"/>
                </a:solidFill>
              </a:rPr>
              <a:t>midazolam</a:t>
            </a:r>
            <a:r>
              <a:rPr lang="it-IT" dirty="0" smtClean="0">
                <a:solidFill>
                  <a:prstClr val="black"/>
                </a:solidFill>
              </a:rPr>
              <a:t>, </a:t>
            </a:r>
            <a:r>
              <a:rPr lang="it-IT" dirty="0" err="1" smtClean="0">
                <a:solidFill>
                  <a:prstClr val="black"/>
                </a:solidFill>
              </a:rPr>
              <a:t>lorazepam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KETAMINA, ACETAMINOFENE (poco utilizzati)</a:t>
            </a:r>
          </a:p>
          <a:p>
            <a:pPr lvl="0"/>
            <a:r>
              <a:rPr lang="it-IT" dirty="0" smtClean="0"/>
              <a:t>TIOPENTALE</a:t>
            </a:r>
          </a:p>
          <a:p>
            <a:pPr lvl="0"/>
            <a:r>
              <a:rPr lang="it-IT" dirty="0" smtClean="0"/>
              <a:t>PROPOFOL</a:t>
            </a:r>
          </a:p>
          <a:p>
            <a:pPr lvl="0"/>
            <a:r>
              <a:rPr lang="it-IT" dirty="0" smtClean="0"/>
              <a:t>PARACETAMOLO, KETOROLAC, TRAMADOLO</a:t>
            </a:r>
          </a:p>
          <a:p>
            <a:pPr lvl="0"/>
            <a:r>
              <a:rPr lang="it-IT" dirty="0" smtClean="0"/>
              <a:t>DEXMEDETOMIDINA</a:t>
            </a:r>
          </a:p>
          <a:p>
            <a:pPr lvl="0"/>
            <a:r>
              <a:rPr lang="it-IT" b="1" i="1" dirty="0" smtClean="0"/>
              <a:t>Terapia farmacologica aggiuntiva al trattamento del dolore:</a:t>
            </a:r>
          </a:p>
          <a:p>
            <a:pPr lvl="0"/>
            <a:r>
              <a:rPr lang="it-IT" dirty="0" smtClean="0"/>
              <a:t>- Farmaci per rilassamento muscolare (</a:t>
            </a:r>
            <a:r>
              <a:rPr lang="it-IT" dirty="0" err="1" smtClean="0"/>
              <a:t>es</a:t>
            </a:r>
            <a:r>
              <a:rPr lang="it-IT" dirty="0" smtClean="0"/>
              <a:t> </a:t>
            </a:r>
            <a:r>
              <a:rPr lang="it-IT" dirty="0" err="1" smtClean="0"/>
              <a:t>pancuronio</a:t>
            </a:r>
            <a:r>
              <a:rPr lang="it-IT" dirty="0" smtClean="0"/>
              <a:t>)</a:t>
            </a:r>
          </a:p>
          <a:p>
            <a:pPr lvl="0"/>
            <a:r>
              <a:rPr lang="it-IT" dirty="0" smtClean="0"/>
              <a:t>-ATROPINA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827439" y="3514272"/>
            <a:ext cx="3169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>
                <a:solidFill>
                  <a:srgbClr val="FF0000"/>
                </a:solidFill>
              </a:rPr>
              <a:t>TOPICI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  <a:r>
              <a:rPr lang="it-IT" b="1" dirty="0" smtClean="0">
                <a:solidFill>
                  <a:prstClr val="black"/>
                </a:solidFill>
              </a:rPr>
              <a:t>  </a:t>
            </a: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EMLA</a:t>
            </a: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 LIDOCAINA 0,5-1%</a:t>
            </a:r>
          </a:p>
        </p:txBody>
      </p:sp>
      <p:pic>
        <p:nvPicPr>
          <p:cNvPr id="10" name="Immagine 9" descr="TERAPIA FARMACOLOG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8645" y="734785"/>
            <a:ext cx="2686050" cy="1992085"/>
          </a:xfrm>
          <a:prstGeom prst="rect">
            <a:avLst/>
          </a:prstGeom>
        </p:spPr>
      </p:pic>
      <p:pic>
        <p:nvPicPr>
          <p:cNvPr id="11" name="Immagine 10" descr="CHI C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70" y="249011"/>
            <a:ext cx="1885950" cy="1885950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H="1">
            <a:off x="2922814" y="2824843"/>
            <a:ext cx="310244" cy="6531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4555671" y="2694214"/>
            <a:ext cx="669472" cy="5061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0" y="6519446"/>
            <a:ext cx="1007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“Linee guida per la prevenzione e il trattamento del dolore nel neonato”, SIN Giugno 2016 </a:t>
            </a:r>
            <a:endParaRPr lang="it-IT" sz="1600" i="1" dirty="0"/>
          </a:p>
        </p:txBody>
      </p:sp>
      <p:sp>
        <p:nvSpPr>
          <p:cNvPr id="22" name="Rettangolo 21"/>
          <p:cNvSpPr/>
          <p:nvPr/>
        </p:nvSpPr>
        <p:spPr>
          <a:xfrm>
            <a:off x="734572" y="5597367"/>
            <a:ext cx="983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>
                <a:solidFill>
                  <a:srgbClr val="FF0000"/>
                </a:solidFill>
              </a:rPr>
              <a:t> FARMACI PER ANALGESIA PERIDURALE: </a:t>
            </a:r>
            <a:r>
              <a:rPr lang="it-IT" dirty="0" err="1" smtClean="0"/>
              <a:t>Bupivacaina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prstClr val="black"/>
                </a:solidFill>
              </a:rPr>
              <a:t>Ropivacaina</a:t>
            </a:r>
            <a:r>
              <a:rPr lang="it-IT" dirty="0" smtClean="0">
                <a:solidFill>
                  <a:prstClr val="black"/>
                </a:solidFill>
              </a:rPr>
              <a:t>, </a:t>
            </a:r>
            <a:r>
              <a:rPr lang="it-IT" dirty="0" err="1" smtClean="0">
                <a:solidFill>
                  <a:prstClr val="black"/>
                </a:solidFill>
              </a:rPr>
              <a:t>Levobupivacaina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4005944" y="2699657"/>
            <a:ext cx="125185" cy="27704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47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20686" y="0"/>
            <a:ext cx="7217228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           FARMACI </a:t>
            </a:r>
            <a:r>
              <a:rPr lang="it-IT" b="1" i="1" dirty="0" err="1" smtClean="0"/>
              <a:t>DI</a:t>
            </a:r>
            <a:r>
              <a:rPr lang="it-IT" b="1" i="1" dirty="0" smtClean="0"/>
              <a:t> MAGGIORE UTILIZZO NELL’ANALGESIA/SEDAZIONE</a:t>
            </a:r>
          </a:p>
          <a:p>
            <a:endParaRPr lang="it-IT" b="1" i="1" dirty="0" smtClean="0"/>
          </a:p>
          <a:p>
            <a:endParaRPr lang="it-IT" b="1" i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04162" y="1191993"/>
          <a:ext cx="10074727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580"/>
                <a:gridCol w="3383505"/>
                <a:gridCol w="351064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ANESTETICI</a:t>
                      </a:r>
                      <a:r>
                        <a:rPr lang="it-IT" sz="1800" baseline="0" dirty="0" smtClean="0"/>
                        <a:t> LOCALI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DOSAGGIO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VIA </a:t>
                      </a:r>
                      <a:r>
                        <a:rPr lang="it-IT" sz="1800" dirty="0" err="1" smtClean="0"/>
                        <a:t>DI</a:t>
                      </a:r>
                      <a:r>
                        <a:rPr lang="it-IT" sz="1800" dirty="0" smtClean="0"/>
                        <a:t> SOMMINISTRAZIONE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EMLA</a:t>
                      </a:r>
                      <a:r>
                        <a:rPr lang="it-IT" sz="1400" baseline="0" dirty="0" smtClean="0"/>
                        <a:t> (</a:t>
                      </a:r>
                      <a:r>
                        <a:rPr lang="it-IT" sz="1400" baseline="0" dirty="0" err="1" smtClean="0"/>
                        <a:t>lidocaina+prilocaina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0,5-1 gr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Applicazione locale e bendaggio occlusivo per 30-60 min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LIDOCAINA</a:t>
                      </a:r>
                      <a:r>
                        <a:rPr lang="it-IT" sz="1400" baseline="0" dirty="0" smtClean="0"/>
                        <a:t> CLORIDRATO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 mg/kg o 0,5 ml/kg della formulazione al 1%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sottocute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13448" y="2762802"/>
          <a:ext cx="10132781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594"/>
                <a:gridCol w="4257143"/>
                <a:gridCol w="2498044"/>
              </a:tblGrid>
              <a:tr h="359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ANALGESICI</a:t>
                      </a:r>
                      <a:r>
                        <a:rPr lang="it-IT" baseline="0" dirty="0" smtClean="0"/>
                        <a:t> NON OPPIOIDI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DOSE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VIA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DI</a:t>
                      </a:r>
                      <a:r>
                        <a:rPr lang="it-IT" baseline="0" dirty="0" smtClean="0"/>
                        <a:t> SOMMINISTRAZIONE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PARACETAMOLO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 TACHIPIRINA</a:t>
                      </a:r>
                      <a:r>
                        <a:rPr lang="it-IT" sz="1400" baseline="0" dirty="0" smtClean="0"/>
                        <a:t>  </a:t>
                      </a:r>
                      <a:r>
                        <a:rPr lang="it-IT" sz="1400" dirty="0" smtClean="0"/>
                        <a:t>Attacco: 20 mg/kg, mantenimento</a:t>
                      </a:r>
                      <a:r>
                        <a:rPr lang="it-IT" sz="1400" baseline="0" dirty="0" smtClean="0"/>
                        <a:t> 15-20 mg/kg ogni 12 h (&lt;32EG), 8 h (&gt;32 EG)</a:t>
                      </a:r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Attacco</a:t>
                      </a:r>
                      <a:r>
                        <a:rPr lang="it-IT" sz="1400" baseline="0" dirty="0" smtClean="0"/>
                        <a:t> 20 mg/kg(&lt;32 EG), 30 mg/kg (&gt;32 EG), mantenimento 15 mg/kg (&lt;32EG), 20 mg/kg (&gt;32EG) ogni 12 h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PERFALGAN   EG 28-31: 7,5mg/kg ogni 8 h</a:t>
                      </a:r>
                    </a:p>
                    <a:p>
                      <a:r>
                        <a:rPr lang="it-IT" sz="1400" baseline="0" dirty="0" smtClean="0"/>
                        <a:t>                        EG 32-37: 7.5 mg/kg ogni 6 h</a:t>
                      </a:r>
                    </a:p>
                    <a:p>
                      <a:r>
                        <a:rPr lang="it-IT" sz="1400" baseline="0" dirty="0" smtClean="0"/>
                        <a:t>                        EG&gt;37: 10-15mg/kg ogni 6 h 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OS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Rettale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KETOROLAC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0,5 mg/kg dose ogni 8-12 ore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66058" y="6488668"/>
            <a:ext cx="91494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/>
              <a:t>Linee guida per la prevenzione e il trattamento del dolore nel neonato”, SIN Giugno 2016 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816428" y="522515"/>
          <a:ext cx="8127999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ALTRI ANESTETICI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DOSAGGIO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VIA </a:t>
                      </a:r>
                      <a:r>
                        <a:rPr lang="it-IT" sz="1800" dirty="0" err="1" smtClean="0"/>
                        <a:t>DI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baseline="0" dirty="0" smtClean="0"/>
                        <a:t> SOMMINISTRAZIONE</a:t>
                      </a:r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smtClean="0"/>
                        <a:t>KETAMINA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1 mg/kg</a:t>
                      </a:r>
                      <a:r>
                        <a:rPr lang="it-IT" sz="1400" baseline="0" smtClean="0"/>
                        <a:t> in 1 h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PROPOFOL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1-2mg/kg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DEXMEDETOMIDINA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Attacco 0,05-0,2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 in 20’, mantenimento 0,05-0,2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/kg/h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856343" y="2907694"/>
          <a:ext cx="8127999" cy="217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MIORILASSANTI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DOSAGGIO</a:t>
                      </a:r>
                    </a:p>
                    <a:p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VIA </a:t>
                      </a:r>
                      <a:r>
                        <a:rPr lang="it-IT" sz="1800" dirty="0" err="1" smtClean="0"/>
                        <a:t>DI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baseline="0" dirty="0" smtClean="0"/>
                        <a:t> SOMMINISTRAZIONE</a:t>
                      </a:r>
                      <a:endParaRPr lang="it-IT" sz="1800" dirty="0" smtClean="0"/>
                    </a:p>
                    <a:p>
                      <a:endParaRPr lang="it-IT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SUCCINILCOLINA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1-2</a:t>
                      </a:r>
                      <a:r>
                        <a:rPr lang="it-IT" sz="1400" baseline="0" dirty="0" smtClean="0"/>
                        <a:t> mg/kg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MIVACURIO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0,3 mg/kg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BROMURO </a:t>
                      </a:r>
                      <a:r>
                        <a:rPr lang="it-IT" sz="1400" dirty="0" err="1" smtClean="0"/>
                        <a:t>DI</a:t>
                      </a:r>
                      <a:r>
                        <a:rPr lang="it-IT" sz="1400" dirty="0" smtClean="0"/>
                        <a:t> ROCURONIO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Bolo</a:t>
                      </a:r>
                      <a:r>
                        <a:rPr lang="it-IT" sz="1400" baseline="0" dirty="0" smtClean="0"/>
                        <a:t> 0,6-1 mg/kg, infusione 0,15-0,6 mg/kg/h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810985" y="6240928"/>
            <a:ext cx="9149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Linee guida per la prevenzione e il trattamento del dolore nel neonato”, SIN Giugno 2016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546107" y="274320"/>
          <a:ext cx="964293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310"/>
                <a:gridCol w="3214310"/>
                <a:gridCol w="321431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ANALGESICI</a:t>
                      </a:r>
                      <a:r>
                        <a:rPr lang="it-IT" baseline="0" dirty="0" smtClean="0"/>
                        <a:t> OPPIOIDI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DOSAGGIO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VIA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DI</a:t>
                      </a:r>
                      <a:r>
                        <a:rPr lang="it-IT" baseline="0" dirty="0" smtClean="0"/>
                        <a:t> SOMMINISTRAZIONE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 FENTANILE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0,5-3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 in 15-30’ (</a:t>
                      </a:r>
                      <a:r>
                        <a:rPr lang="it-IT" sz="1400" dirty="0" err="1" smtClean="0"/>
                        <a:t>max</a:t>
                      </a:r>
                      <a:r>
                        <a:rPr lang="it-IT" sz="1400" baseline="0" dirty="0" smtClean="0"/>
                        <a:t> 5mcg/kg), infusione </a:t>
                      </a:r>
                      <a:r>
                        <a:rPr lang="it-IT" sz="1400" dirty="0" smtClean="0"/>
                        <a:t>0,5-3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 /h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MORFINA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Bolo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50-100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 in 15-30′      Infusione: 7,5-50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/kg/h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REMIFENTANILE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Bolo: 1-2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/kg,</a:t>
                      </a:r>
                      <a:r>
                        <a:rPr lang="it-IT" sz="1400" baseline="0" dirty="0" smtClean="0"/>
                        <a:t> infusione</a:t>
                      </a:r>
                      <a:r>
                        <a:rPr lang="it-IT" sz="1400" dirty="0" smtClean="0"/>
                        <a:t> 0,01-1mcg/kg/min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Ev</a:t>
                      </a:r>
                      <a:endParaRPr lang="it-IT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51549" y="2892334"/>
          <a:ext cx="964293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310"/>
                <a:gridCol w="3214310"/>
                <a:gridCol w="321431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BARBITURICI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DOSAGGIO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VIA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DI</a:t>
                      </a:r>
                      <a:r>
                        <a:rPr lang="it-IT" baseline="0" dirty="0" smtClean="0"/>
                        <a:t> SOMMINISTRAZIONE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 TIOPENTALE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2-4</a:t>
                      </a:r>
                      <a:r>
                        <a:rPr lang="it-IT" sz="1400" baseline="0" dirty="0" smtClean="0"/>
                        <a:t> mg/kg nel nato a termine</a:t>
                      </a:r>
                    </a:p>
                    <a:p>
                      <a:r>
                        <a:rPr lang="it-IT" sz="1400" baseline="0" dirty="0" smtClean="0"/>
                        <a:t>1-2 mg/kg nel </a:t>
                      </a:r>
                      <a:r>
                        <a:rPr lang="it-IT" sz="1400" baseline="0" dirty="0" err="1" smtClean="0"/>
                        <a:t>pretermine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Ev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56992" y="4220391"/>
          <a:ext cx="964293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310"/>
                <a:gridCol w="3214310"/>
                <a:gridCol w="321431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BENZODIAZEPINE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DOSAGGIO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VIA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DI</a:t>
                      </a:r>
                      <a:r>
                        <a:rPr lang="it-IT" baseline="0" dirty="0" smtClean="0"/>
                        <a:t> SOMMINISTRAZIONE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 MIDAZOLAM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Bolo 0,01-0,2mg/kg in 5-10 min, infusione 0,01-0,06 mg/kg/h </a:t>
                      </a:r>
                      <a:r>
                        <a:rPr lang="it-IT" sz="1400" baseline="0" dirty="0" err="1" smtClean="0"/>
                        <a:t>max</a:t>
                      </a:r>
                      <a:r>
                        <a:rPr lang="it-IT" sz="1400" baseline="0" dirty="0" smtClean="0"/>
                        <a:t> 0,12 mg/kg/h (EG&lt;32 dose massima 0,03mg/kg/h e ridurre dopo 24h)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0,2 mg/kg da ripetere dopo 5-15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Ev</a:t>
                      </a:r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err="1" smtClean="0"/>
                        <a:t>Os</a:t>
                      </a:r>
                      <a:r>
                        <a:rPr lang="it-IT" sz="1400" dirty="0" smtClean="0"/>
                        <a:t>, sublinguale, </a:t>
                      </a:r>
                      <a:r>
                        <a:rPr lang="it-IT" sz="1400" dirty="0" err="1" smtClean="0"/>
                        <a:t>im</a:t>
                      </a:r>
                      <a:endParaRPr lang="it-IT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566057" y="6456604"/>
            <a:ext cx="9573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/>
              <a:t>Linee guida per la prevenzione e il trattamento del dolore nel neonato”, SIN Giugno 2016 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3554185" y="2183563"/>
            <a:ext cx="39243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dirty="0" smtClean="0"/>
              <a:t>Depressione respiratoria, bradicardia, ipotensione</a:t>
            </a:r>
          </a:p>
          <a:p>
            <a:r>
              <a:rPr lang="it-IT" sz="1600" dirty="0" smtClean="0"/>
              <a:t>Tolleranza </a:t>
            </a:r>
          </a:p>
          <a:p>
            <a:r>
              <a:rPr lang="it-IT" sz="1600" dirty="0" smtClean="0"/>
              <a:t>Sindrome da astinenza </a:t>
            </a:r>
            <a:endParaRPr lang="it-IT" sz="1600" dirty="0"/>
          </a:p>
        </p:txBody>
      </p:sp>
      <p:sp>
        <p:nvSpPr>
          <p:cNvPr id="8" name="Ovale 7"/>
          <p:cNvSpPr/>
          <p:nvPr/>
        </p:nvSpPr>
        <p:spPr>
          <a:xfrm>
            <a:off x="408214" y="0"/>
            <a:ext cx="2759529" cy="101237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83029" y="4005943"/>
            <a:ext cx="2759529" cy="101237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690757" y="990749"/>
            <a:ext cx="4098471" cy="48013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66"/>
                </a:solidFill>
              </a:rPr>
              <a:t>Infusione continua di oppioidi: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Calibrare i dosaggi in base a peso, EG e dell’età post-natale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Incrementare la dose per lo sviluppo della tolleranza e scalare gradualmente per evitare astinenza</a:t>
            </a:r>
          </a:p>
          <a:p>
            <a:endParaRPr lang="it-IT" sz="1600" dirty="0" smtClean="0"/>
          </a:p>
          <a:p>
            <a:r>
              <a:rPr lang="it-IT" sz="1600" dirty="0" smtClean="0"/>
              <a:t>• eseguire boli aggiuntivi di oppioidi prima di procedure invasive dolorose;</a:t>
            </a:r>
          </a:p>
          <a:p>
            <a:endParaRPr lang="it-IT" sz="1600" dirty="0" smtClean="0"/>
          </a:p>
          <a:p>
            <a:r>
              <a:rPr lang="it-IT" sz="1600" dirty="0" smtClean="0"/>
              <a:t>• per trattamenti di lunga durata, se il singolo farmaco non è più efficace</a:t>
            </a:r>
          </a:p>
          <a:p>
            <a:r>
              <a:rPr lang="it-IT" sz="1600" dirty="0" smtClean="0"/>
              <a:t>alle dosi massime, alternare gli oppioidi.</a:t>
            </a:r>
          </a:p>
          <a:p>
            <a:endParaRPr lang="it-IT" sz="1600" dirty="0" smtClean="0"/>
          </a:p>
          <a:p>
            <a:r>
              <a:rPr lang="it-IT" sz="1600" dirty="0" smtClean="0"/>
              <a:t>• dopo la sospensione dell’infusione continua di </a:t>
            </a:r>
            <a:r>
              <a:rPr lang="it-IT" sz="1600" dirty="0" err="1" smtClean="0"/>
              <a:t>Fentanil</a:t>
            </a:r>
            <a:r>
              <a:rPr lang="it-IT" sz="1600" dirty="0" smtClean="0"/>
              <a:t> il farmaco può rimanere ancora in circolo </a:t>
            </a:r>
          </a:p>
          <a:p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10800000" flipV="1">
            <a:off x="2922864" y="5876122"/>
            <a:ext cx="6645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</a:rPr>
              <a:t>Qualità delle evidenze bassa o molto bassa</a:t>
            </a:r>
          </a:p>
        </p:txBody>
      </p:sp>
      <p:sp>
        <p:nvSpPr>
          <p:cNvPr id="3" name="Rettangolo 2"/>
          <p:cNvSpPr/>
          <p:nvPr/>
        </p:nvSpPr>
        <p:spPr>
          <a:xfrm>
            <a:off x="310251" y="3356071"/>
            <a:ext cx="118817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dirty="0" smtClean="0"/>
              <a:t>Nel neonato ventilato usare  possibilmente sugli oppioidi, </a:t>
            </a:r>
            <a:r>
              <a:rPr lang="it-IT" dirty="0" err="1" smtClean="0"/>
              <a:t>Fentanile</a:t>
            </a:r>
            <a:r>
              <a:rPr lang="it-IT" dirty="0" smtClean="0"/>
              <a:t> o Morfina. 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 Nei soggetti in autonomia respiratoria, la scelta del</a:t>
            </a:r>
          </a:p>
          <a:p>
            <a:r>
              <a:rPr lang="it-IT" dirty="0" smtClean="0"/>
              <a:t>farmaco è in relazione alle condizioni cliniche e allo stato antalgico</a:t>
            </a:r>
          </a:p>
          <a:p>
            <a:r>
              <a:rPr lang="it-IT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Nell’utilizzo del Paracetamolo fare attenzione al dosaggio massimo per età. Considerare anche l’associazione Paracetamolo con l’oppioide.</a:t>
            </a:r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804567" y="457205"/>
            <a:ext cx="612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DOLORE POSTOPERATORIO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5814" y="6488668"/>
            <a:ext cx="998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“Linee guida per la prevenzione e il trattamento del dolore nel neonato”, SIN Giugno 2016 </a:t>
            </a:r>
            <a:endParaRPr lang="it-IT" i="1" dirty="0"/>
          </a:p>
        </p:txBody>
      </p:sp>
      <p:pic>
        <p:nvPicPr>
          <p:cNvPr id="7" name="Immagine 6" descr="COPERTIN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6646" y="571501"/>
            <a:ext cx="3074314" cy="198596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7200" y="1371603"/>
            <a:ext cx="52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E’necessario trattare  sempre il dolore postoperatorio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8082" y="1905984"/>
            <a:ext cx="10031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farmaci più usati per tale analgesia  sono gli oppioidi, il Paracetamolo ed il </a:t>
            </a:r>
            <a:r>
              <a:rPr lang="it-IT" dirty="0" err="1" smtClean="0"/>
              <a:t>Ketorolac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89177" y="2258919"/>
            <a:ext cx="6624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dirty="0" smtClean="0">
              <a:solidFill>
                <a:prstClr val="black"/>
              </a:solidFill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La terapia antalgica postoperatoria dovrebbe durare almeno 48-72h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2743" y="81645"/>
            <a:ext cx="690698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it-IT" b="1" i="1" dirty="0" smtClean="0"/>
              <a:t>FARMACI PER IL TRATTAMENTO DEL DOLORE  POST-OPERATORIO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117606" y="796835"/>
          <a:ext cx="964293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310"/>
                <a:gridCol w="3214310"/>
                <a:gridCol w="321431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FARMACO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DOSE A BOLO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DOSE IN INFUSIONE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 FENTANILE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Attacco: 1-3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 </a:t>
                      </a:r>
                      <a:r>
                        <a:rPr lang="it-IT" sz="1400" dirty="0" err="1" smtClean="0"/>
                        <a:t>ev</a:t>
                      </a:r>
                      <a:r>
                        <a:rPr lang="it-IT" sz="1400" dirty="0" smtClean="0"/>
                        <a:t> in 15-30’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Mantenimento: 0,5-3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/kg/h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MORFINA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Attacco 50-100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 in 15-30′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Mantenimento: 7-50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/kg/h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REMIFENTANILE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Attacco: 1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 in 1-2′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Mantenimento: 0,01-0,2 </a:t>
                      </a:r>
                      <a:r>
                        <a:rPr lang="it-IT" sz="1400" dirty="0" err="1" smtClean="0"/>
                        <a:t>mcg</a:t>
                      </a:r>
                      <a:r>
                        <a:rPr lang="it-IT" sz="1400" dirty="0" smtClean="0"/>
                        <a:t>/kg/min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PARACETAMOLO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Attacco: 20 mg/kg</a:t>
                      </a:r>
                    </a:p>
                    <a:p>
                      <a:r>
                        <a:rPr lang="it-IT" sz="1400" dirty="0" smtClean="0"/>
                        <a:t>PO o R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Mantenimento: 10 mg/kg ogni 6-8 ore</a:t>
                      </a:r>
                    </a:p>
                    <a:p>
                      <a:r>
                        <a:rPr lang="it-IT" sz="1400" dirty="0" smtClean="0"/>
                        <a:t>Mantenimento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EV</a:t>
                      </a:r>
                    </a:p>
                    <a:p>
                      <a:r>
                        <a:rPr lang="it-IT" sz="1400" dirty="0" smtClean="0"/>
                        <a:t>EG 28-31: 7,5 mg/kg </a:t>
                      </a:r>
                      <a:r>
                        <a:rPr lang="it-IT" sz="1400" dirty="0" err="1" smtClean="0"/>
                        <a:t>e.v.</a:t>
                      </a:r>
                      <a:r>
                        <a:rPr lang="it-IT" sz="1400" dirty="0" smtClean="0"/>
                        <a:t> ogni 8 ore</a:t>
                      </a:r>
                    </a:p>
                    <a:p>
                      <a:r>
                        <a:rPr lang="it-IT" sz="1400" dirty="0" smtClean="0"/>
                        <a:t>EG 32-37: 7,5 mg/Kg </a:t>
                      </a:r>
                      <a:r>
                        <a:rPr lang="it-IT" sz="1400" dirty="0" err="1" smtClean="0"/>
                        <a:t>e.v.</a:t>
                      </a:r>
                      <a:r>
                        <a:rPr lang="it-IT" sz="1400" dirty="0" smtClean="0"/>
                        <a:t> ogni 6 ore</a:t>
                      </a:r>
                    </a:p>
                    <a:p>
                      <a:r>
                        <a:rPr lang="it-IT" sz="1400" dirty="0" smtClean="0"/>
                        <a:t>EG &gt; 37: 10-15 mg/Kg </a:t>
                      </a:r>
                      <a:r>
                        <a:rPr lang="it-IT" sz="1400" dirty="0" err="1" smtClean="0"/>
                        <a:t>e.v.</a:t>
                      </a:r>
                      <a:r>
                        <a:rPr lang="it-IT" sz="1400" dirty="0" smtClean="0"/>
                        <a:t> ogni 6 ore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KETOROLAC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0,5 mg/kg dose ogni 8-12 ore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TRAMADOLO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1-2 mg/kg ogni 6 ore </a:t>
                      </a:r>
                      <a:r>
                        <a:rPr lang="it-IT" sz="1400" dirty="0" err="1" smtClean="0"/>
                        <a:t>max</a:t>
                      </a:r>
                      <a:r>
                        <a:rPr lang="it-IT" sz="1400" dirty="0" smtClean="0"/>
                        <a:t> 5 </a:t>
                      </a:r>
                      <a:r>
                        <a:rPr lang="it-IT" sz="1400" dirty="0" err="1" smtClean="0"/>
                        <a:t>gg</a:t>
                      </a:r>
                      <a:r>
                        <a:rPr lang="it-IT" sz="1400" dirty="0" smtClean="0"/>
                        <a:t> 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0,1-0,3 mg/kg/h </a:t>
                      </a:r>
                      <a:r>
                        <a:rPr lang="it-IT" sz="1400" dirty="0" err="1" smtClean="0"/>
                        <a:t>max</a:t>
                      </a:r>
                      <a:r>
                        <a:rPr lang="it-IT" sz="1400" dirty="0" smtClean="0"/>
                        <a:t> 72 ore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363687" y="3012251"/>
          <a:ext cx="5666014" cy="175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713"/>
                <a:gridCol w="2971301"/>
              </a:tblGrid>
              <a:tr h="810813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PERIDURALE nel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postoperatorio </a:t>
                      </a:r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</a:rPr>
                        <a:t>Infusione continua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638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Bupivacaina0,065-0,1% </a:t>
                      </a:r>
                    </a:p>
                    <a:p>
                      <a:r>
                        <a:rPr lang="it-IT" sz="1400" dirty="0" err="1" smtClean="0"/>
                        <a:t>Ropivacaina</a:t>
                      </a:r>
                      <a:r>
                        <a:rPr lang="it-IT" sz="1400" dirty="0" smtClean="0"/>
                        <a:t> 0,1% </a:t>
                      </a:r>
                    </a:p>
                    <a:p>
                      <a:r>
                        <a:rPr lang="it-IT" sz="1400" dirty="0" err="1" smtClean="0"/>
                        <a:t>Levobupivacaina</a:t>
                      </a:r>
                      <a:r>
                        <a:rPr lang="it-IT" sz="1400" dirty="0" smtClean="0"/>
                        <a:t> 0,065-0,1% </a:t>
                      </a:r>
                      <a:endParaRPr lang="it-IT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0,2 mg/kg/h per massimo 48 ore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0,2 mg/kg/h per massimo 48-72 ore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0,2 mg/kg/h per massimo 48-72 ore</a:t>
                      </a:r>
                    </a:p>
                    <a:p>
                      <a:endParaRPr lang="it-IT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28598" y="6372491"/>
            <a:ext cx="1007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“Linee guida per la prevenzione e il trattamento del dolore nel neonato”, SIN Giugno 2016 </a:t>
            </a:r>
            <a:endParaRPr lang="it-IT" sz="1600" i="1" dirty="0"/>
          </a:p>
        </p:txBody>
      </p:sp>
      <p:sp>
        <p:nvSpPr>
          <p:cNvPr id="9" name="Rettangolo 8"/>
          <p:cNvSpPr/>
          <p:nvPr/>
        </p:nvSpPr>
        <p:spPr>
          <a:xfrm>
            <a:off x="2237240" y="1393284"/>
            <a:ext cx="3048001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it-IT" sz="1600" dirty="0" smtClean="0">
                <a:solidFill>
                  <a:prstClr val="black"/>
                </a:solidFill>
              </a:rPr>
              <a:t>FENTANIL: da preferire nei neonati a rischio di ipotensione, &lt; 27 EG ed in presenza di ridotta </a:t>
            </a:r>
            <a:r>
              <a:rPr lang="it-IT" sz="1600" dirty="0" err="1" smtClean="0">
                <a:solidFill>
                  <a:prstClr val="black"/>
                </a:solidFill>
              </a:rPr>
              <a:t>clearance</a:t>
            </a:r>
            <a:r>
              <a:rPr lang="it-IT" sz="1600" dirty="0" smtClean="0">
                <a:solidFill>
                  <a:prstClr val="black"/>
                </a:solidFill>
              </a:rPr>
              <a:t> renale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5503635" y="1882005"/>
            <a:ext cx="372200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it-IT" sz="1600" dirty="0" smtClean="0">
                <a:solidFill>
                  <a:prstClr val="black"/>
                </a:solidFill>
              </a:rPr>
              <a:t>MORFINA: da preferire in caso di aumentata pressione </a:t>
            </a:r>
            <a:r>
              <a:rPr lang="it-IT" sz="1600" dirty="0" err="1" smtClean="0">
                <a:solidFill>
                  <a:prstClr val="black"/>
                </a:solidFill>
              </a:rPr>
              <a:t>endo-addominale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48299" y="1687961"/>
            <a:ext cx="106312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i="1" dirty="0" smtClean="0">
              <a:solidFill>
                <a:srgbClr val="0070C0"/>
              </a:solidFill>
            </a:endParaRPr>
          </a:p>
          <a:p>
            <a:endParaRPr lang="it-IT" b="1" i="1" dirty="0" smtClean="0">
              <a:solidFill>
                <a:srgbClr val="0070C0"/>
              </a:solidFill>
            </a:endParaRPr>
          </a:p>
          <a:p>
            <a:r>
              <a:rPr lang="it-IT" dirty="0" smtClean="0"/>
              <a:t>-Predisporre un </a:t>
            </a:r>
            <a:r>
              <a:rPr lang="it-IT" b="1" dirty="0" smtClean="0"/>
              <a:t>ambiente tranquillo</a:t>
            </a:r>
            <a:r>
              <a:rPr lang="it-IT" dirty="0" smtClean="0"/>
              <a:t>. Ottenere  </a:t>
            </a:r>
            <a:r>
              <a:rPr lang="it-IT" b="1" dirty="0" smtClean="0"/>
              <a:t>contenimento con </a:t>
            </a:r>
            <a:r>
              <a:rPr lang="it-IT" b="1" dirty="0" err="1" smtClean="0"/>
              <a:t>telini</a:t>
            </a:r>
            <a:r>
              <a:rPr lang="it-IT" b="1" dirty="0" smtClean="0"/>
              <a:t> </a:t>
            </a:r>
          </a:p>
          <a:p>
            <a:r>
              <a:rPr lang="it-IT" dirty="0" smtClean="0"/>
              <a:t>-</a:t>
            </a:r>
            <a:r>
              <a:rPr lang="it-IT" b="1" dirty="0" smtClean="0"/>
              <a:t>Applicare EMLA</a:t>
            </a:r>
            <a:r>
              <a:rPr lang="it-IT" dirty="0" smtClean="0"/>
              <a:t> se puntura con </a:t>
            </a:r>
            <a:r>
              <a:rPr lang="it-IT" dirty="0" err="1" smtClean="0"/>
              <a:t>agocannula</a:t>
            </a:r>
            <a:r>
              <a:rPr lang="it-IT" dirty="0" smtClean="0"/>
              <a:t> o manovra non urgente o in caso di rimozione del drenaggio.</a:t>
            </a:r>
          </a:p>
          <a:p>
            <a:r>
              <a:rPr lang="it-IT" dirty="0" smtClean="0"/>
              <a:t>-Infiltrazione di </a:t>
            </a:r>
            <a:r>
              <a:rPr lang="it-IT" b="1" dirty="0" smtClean="0"/>
              <a:t>Lidocaina1% </a:t>
            </a:r>
            <a:r>
              <a:rPr lang="it-IT" dirty="0" smtClean="0"/>
              <a:t>se manovra urgente o posizionamento di drenaggio toracico</a:t>
            </a:r>
          </a:p>
          <a:p>
            <a:r>
              <a:rPr lang="it-IT" dirty="0" smtClean="0"/>
              <a:t>-Utilizzare </a:t>
            </a:r>
            <a:r>
              <a:rPr lang="it-IT" b="1" dirty="0" smtClean="0"/>
              <a:t>succhiotto</a:t>
            </a:r>
            <a:r>
              <a:rPr lang="it-IT" dirty="0" smtClean="0"/>
              <a:t> con </a:t>
            </a:r>
            <a:r>
              <a:rPr lang="it-IT" b="1" dirty="0" smtClean="0"/>
              <a:t>saccarosio </a:t>
            </a:r>
            <a:r>
              <a:rPr lang="it-IT" dirty="0" smtClean="0"/>
              <a:t>al 24% o </a:t>
            </a:r>
            <a:r>
              <a:rPr lang="it-IT" b="1" dirty="0" smtClean="0"/>
              <a:t>glucosio</a:t>
            </a:r>
            <a:r>
              <a:rPr lang="it-IT" dirty="0" smtClean="0"/>
              <a:t> al 20-33% per </a:t>
            </a:r>
            <a:r>
              <a:rPr lang="it-IT" dirty="0" err="1" smtClean="0"/>
              <a:t>os</a:t>
            </a:r>
            <a:r>
              <a:rPr lang="it-IT" dirty="0" smtClean="0"/>
              <a:t> 2 minuti prima della procedura, quando possibile.</a:t>
            </a:r>
          </a:p>
          <a:p>
            <a:r>
              <a:rPr lang="it-IT" dirty="0" smtClean="0"/>
              <a:t>- </a:t>
            </a:r>
            <a:r>
              <a:rPr lang="it-IT" dirty="0" err="1" smtClean="0"/>
              <a:t>Fentanil</a:t>
            </a:r>
            <a:r>
              <a:rPr lang="it-IT" dirty="0" smtClean="0"/>
              <a:t> in bolo; se il neonato è già in infusione di oppioidi eseguire un bolo aggiuntivo di </a:t>
            </a:r>
            <a:r>
              <a:rPr lang="it-IT" b="1" dirty="0" err="1" smtClean="0"/>
              <a:t>Fentanil</a:t>
            </a:r>
            <a:r>
              <a:rPr lang="it-IT" dirty="0" smtClean="0"/>
              <a:t>  in almeno 5 minuti.</a:t>
            </a:r>
          </a:p>
          <a:p>
            <a:r>
              <a:rPr lang="it-IT" dirty="0" smtClean="0"/>
              <a:t>In alternativa si può somministrare Atropina  seguita da bolo di Ketamina nel neonato di età gestazionale maggiore (&gt;32 EG).</a:t>
            </a:r>
          </a:p>
          <a:p>
            <a:r>
              <a:rPr lang="it-IT" dirty="0" smtClean="0"/>
              <a:t>Al termine della procedura accompagnare il neonato fino al ritorno dello stato basale.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Dopo la manovra </a:t>
            </a:r>
            <a:r>
              <a:rPr lang="it-IT" b="1" dirty="0" smtClean="0"/>
              <a:t>somministrare boli di </a:t>
            </a:r>
            <a:r>
              <a:rPr lang="it-IT" b="1" dirty="0" err="1" smtClean="0"/>
              <a:t>Fentanil</a:t>
            </a:r>
            <a:r>
              <a:rPr lang="it-IT" b="1" dirty="0" smtClean="0"/>
              <a:t>  </a:t>
            </a:r>
            <a:r>
              <a:rPr lang="it-IT" dirty="0" smtClean="0"/>
              <a:t>in almeno 5 minuti sulla base delle scale di valutazione del dolore </a:t>
            </a:r>
            <a:r>
              <a:rPr lang="it-IT" b="1" dirty="0" smtClean="0"/>
              <a:t>o infusione venosa continua  </a:t>
            </a:r>
            <a:r>
              <a:rPr lang="it-IT" dirty="0" smtClean="0"/>
              <a:t>se necessaria copertura antalgica più prolungata.</a:t>
            </a:r>
          </a:p>
        </p:txBody>
      </p:sp>
      <p:pic>
        <p:nvPicPr>
          <p:cNvPr id="5" name="Immagine 4" descr="drenagg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6272" y="441457"/>
            <a:ext cx="2366146" cy="163227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159219" y="599115"/>
            <a:ext cx="425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ESEMPI  </a:t>
            </a:r>
            <a:r>
              <a:rPr lang="it-IT" b="1" dirty="0" err="1" smtClean="0">
                <a:solidFill>
                  <a:srgbClr val="FF0066"/>
                </a:solidFill>
              </a:rPr>
              <a:t>DI</a:t>
            </a:r>
            <a:r>
              <a:rPr lang="it-IT" b="1" dirty="0" smtClean="0">
                <a:solidFill>
                  <a:srgbClr val="FF0066"/>
                </a:solidFill>
              </a:rPr>
              <a:t> ANALGESIA  FARMACOLOGICA</a:t>
            </a:r>
            <a:endParaRPr lang="it-IT" b="1" dirty="0">
              <a:solidFill>
                <a:srgbClr val="FF0066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4286" y="6358630"/>
            <a:ext cx="10553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/>
              <a:t>“Linee guida per la prevenzione e il trattamento del dolore nel neonato”, SIN Giugno 2016 </a:t>
            </a:r>
            <a:endParaRPr lang="it-IT" sz="1400" i="1" dirty="0"/>
          </a:p>
        </p:txBody>
      </p:sp>
      <p:pic>
        <p:nvPicPr>
          <p:cNvPr id="8" name="Immagine 7" descr="doma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486" y="2255435"/>
            <a:ext cx="3020785" cy="309824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592284" y="2286001"/>
            <a:ext cx="56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PRATICARE SOLO ANALGESIA  FARMACOLOGICA?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601200" y="2302327"/>
            <a:ext cx="66947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NO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 rot="10800000" flipV="1">
            <a:off x="3704282" y="2962022"/>
            <a:ext cx="494986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PER UNA ANALGESIA DURATURA E’ OPPORTUNO SOMMINISTRARE I FARMACI SOLO IN BOLO?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688286" y="3107869"/>
            <a:ext cx="51707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NO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751115" y="1180331"/>
            <a:ext cx="1036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i="1" dirty="0" smtClean="0">
                <a:solidFill>
                  <a:srgbClr val="0070C0"/>
                </a:solidFill>
              </a:rPr>
              <a:t>Raccomandazione per il POSIZIONAMENTO e la RIMOZIONE di DRENAGGIO PLEURICO</a:t>
            </a:r>
          </a:p>
        </p:txBody>
      </p:sp>
    </p:spTree>
    <p:extLst>
      <p:ext uri="{BB962C8B-B14F-4D97-AF65-F5344CB8AC3E}">
        <p14:creationId xmlns="" xmlns:p14="http://schemas.microsoft.com/office/powerpoint/2010/main" val="32279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49089" y="1031852"/>
            <a:ext cx="110544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CURE PALLIATIVE</a:t>
            </a:r>
          </a:p>
          <a:p>
            <a:r>
              <a:rPr lang="it-IT" dirty="0" smtClean="0"/>
              <a:t> </a:t>
            </a:r>
          </a:p>
          <a:p>
            <a:r>
              <a:rPr lang="it-IT" sz="1600" dirty="0" smtClean="0"/>
              <a:t>- </a:t>
            </a:r>
            <a:r>
              <a:rPr lang="it-IT" sz="2000" dirty="0" smtClean="0"/>
              <a:t>Immaturità estrema</a:t>
            </a:r>
          </a:p>
          <a:p>
            <a:r>
              <a:rPr lang="it-IT" sz="2000" dirty="0" smtClean="0"/>
              <a:t>-Difetti congeniti letali</a:t>
            </a:r>
          </a:p>
          <a:p>
            <a:pPr>
              <a:buFontTx/>
              <a:buChar char="-"/>
            </a:pPr>
            <a:r>
              <a:rPr lang="it-IT" sz="2000" dirty="0" smtClean="0"/>
              <a:t>Situazione </a:t>
            </a:r>
            <a:r>
              <a:rPr lang="it-IT" sz="2000" dirty="0"/>
              <a:t>clinica </a:t>
            </a:r>
            <a:r>
              <a:rPr lang="it-IT" sz="2000" dirty="0" smtClean="0"/>
              <a:t>irreversibile</a:t>
            </a:r>
          </a:p>
          <a:p>
            <a:pPr>
              <a:buFontTx/>
              <a:buChar char="-"/>
            </a:pPr>
            <a:endParaRPr lang="it-IT" sz="2000" dirty="0" smtClean="0"/>
          </a:p>
          <a:p>
            <a:pPr>
              <a:buFontTx/>
              <a:buChar char="-"/>
            </a:pPr>
            <a:endParaRPr lang="it-IT" sz="2000" dirty="0" smtClean="0"/>
          </a:p>
          <a:p>
            <a:endParaRPr lang="it-IT" sz="20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485921" y="261257"/>
            <a:ext cx="90786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TRATTARE IL DOLORE SEMPRE, ANCHE QUANDO NON SI PUO’ GUARIRE</a:t>
            </a:r>
            <a:endParaRPr lang="it-IT" sz="2400" dirty="0"/>
          </a:p>
        </p:txBody>
      </p:sp>
      <p:pic>
        <p:nvPicPr>
          <p:cNvPr id="5" name="Immagine 4" descr="cure palli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209" y="3902532"/>
            <a:ext cx="2919127" cy="199616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666022" y="2383963"/>
            <a:ext cx="4523007" cy="409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682342" y="2563586"/>
            <a:ext cx="4555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Riscaldare il neonato, fornire contatto fisico</a:t>
            </a:r>
          </a:p>
          <a:p>
            <a:endParaRPr lang="it-IT" dirty="0" smtClean="0"/>
          </a:p>
          <a:p>
            <a:r>
              <a:rPr lang="it-IT" dirty="0" smtClean="0"/>
              <a:t>Farsi carico dell’ambascia respiratoria</a:t>
            </a:r>
          </a:p>
          <a:p>
            <a:endParaRPr lang="it-IT" dirty="0" smtClean="0"/>
          </a:p>
          <a:p>
            <a:r>
              <a:rPr lang="it-IT" dirty="0" smtClean="0"/>
              <a:t>Fornire adeguata analgesia/</a:t>
            </a:r>
            <a:r>
              <a:rPr lang="it-IT" dirty="0" err="1" smtClean="0"/>
              <a:t>sedazione</a:t>
            </a:r>
            <a:r>
              <a:rPr lang="it-IT" dirty="0" smtClean="0"/>
              <a:t>  (oppioidi) a bolo o infusione continua</a:t>
            </a:r>
          </a:p>
          <a:p>
            <a:endParaRPr lang="it-IT" dirty="0" smtClean="0"/>
          </a:p>
          <a:p>
            <a:r>
              <a:rPr lang="it-IT" dirty="0" smtClean="0"/>
              <a:t>Se situazione clinica irreversibile fornire comunque supporto nutrizionale adeguato</a:t>
            </a:r>
          </a:p>
          <a:p>
            <a:endParaRPr lang="it-IT" dirty="0" smtClean="0"/>
          </a:p>
          <a:p>
            <a:r>
              <a:rPr lang="it-IT" dirty="0" smtClean="0"/>
              <a:t>Assistere il neonato fino al decesso</a:t>
            </a:r>
          </a:p>
          <a:p>
            <a:endParaRPr lang="it-IT" dirty="0" smtClean="0"/>
          </a:p>
          <a:p>
            <a:r>
              <a:rPr lang="it-IT" dirty="0" smtClean="0"/>
              <a:t>Coinvolgere sempre i genitori!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11028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6189" y="2726908"/>
            <a:ext cx="1017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Un dolore non riconosciuto e non trattato in epoca neonatale può avere gravissime conseguenze a breve e lungo termine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1" y="3722946"/>
            <a:ext cx="10303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È doveroso quantizzare e monitorare il dolore nei neonati attraverso delle scale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3526" y="4392412"/>
            <a:ext cx="9127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L’analgesia non farmacologica è utile soprattutto in caso di dolore lieve-moderato 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3525" y="5127191"/>
            <a:ext cx="885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trattamento del dolore severo prevede una specifica terapia farmacologica</a:t>
            </a:r>
            <a:endParaRPr lang="it-IT" sz="2000" dirty="0"/>
          </a:p>
        </p:txBody>
      </p:sp>
      <p:pic>
        <p:nvPicPr>
          <p:cNvPr id="8" name="Immagine 7" descr="take h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3007" y="3984171"/>
            <a:ext cx="2878993" cy="2645229"/>
          </a:xfrm>
          <a:prstGeom prst="rect">
            <a:avLst/>
          </a:prstGeom>
        </p:spPr>
      </p:pic>
      <p:pic>
        <p:nvPicPr>
          <p:cNvPr id="9" name="Immagine 8" descr="TAKE HOME MESS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4303" y="277586"/>
            <a:ext cx="3334426" cy="2334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87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63505" y="4914918"/>
            <a:ext cx="9176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“Il dolore è sempre una esperienza soggettiva, ogni individuo ne apprende il significato attraverso i vissuti correlati a</a:t>
            </a:r>
          </a:p>
          <a:p>
            <a:r>
              <a:rPr lang="it-IT" sz="2800" i="1" dirty="0" smtClean="0"/>
              <a:t>una lesione durante i primi anni di vita”</a:t>
            </a:r>
          </a:p>
          <a:p>
            <a:r>
              <a:rPr lang="it-IT" sz="2800" i="1" dirty="0" smtClean="0"/>
              <a:t>( International </a:t>
            </a:r>
            <a:r>
              <a:rPr lang="it-IT" sz="2800" i="1" dirty="0" err="1" smtClean="0"/>
              <a:t>Association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for</a:t>
            </a:r>
            <a:r>
              <a:rPr lang="it-IT" sz="2800" i="1" dirty="0" smtClean="0"/>
              <a:t> the </a:t>
            </a:r>
            <a:r>
              <a:rPr lang="it-IT" sz="2800" i="1" dirty="0" err="1" smtClean="0"/>
              <a:t>Study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of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Pain</a:t>
            </a:r>
            <a:r>
              <a:rPr lang="it-IT" sz="2800" i="1" dirty="0" smtClean="0"/>
              <a:t>,IASP).</a:t>
            </a:r>
            <a:endParaRPr lang="it-IT" sz="2800" i="1" dirty="0"/>
          </a:p>
        </p:txBody>
      </p:sp>
      <p:pic>
        <p:nvPicPr>
          <p:cNvPr id="4" name="Immagine 3" descr="GRAZ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3301" y="3102430"/>
            <a:ext cx="4947556" cy="1445758"/>
          </a:xfrm>
          <a:prstGeom prst="rect">
            <a:avLst/>
          </a:prstGeom>
        </p:spPr>
      </p:pic>
      <p:pic>
        <p:nvPicPr>
          <p:cNvPr id="5" name="Immagine 4" descr="ATTENZI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7986" y="126626"/>
            <a:ext cx="5029199" cy="2894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49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89957" y="1089549"/>
            <a:ext cx="93072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/>
            <a:r>
              <a:rPr lang="it-IT" dirty="0" smtClean="0"/>
              <a:t>  lo sviluppo delle strutture anatomiche necessarie per la trasmissione del dolore avviene durante la vita fetale e nei primi mesi della vita extrauterina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338943" y="2367643"/>
            <a:ext cx="4114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“Il neonato avverte il dolore”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927271" y="3004465"/>
            <a:ext cx="421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DPR 38 del 15 marzo del 2010</a:t>
            </a:r>
            <a:endParaRPr lang="it-IT" sz="20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306283" y="5845628"/>
            <a:ext cx="64497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“Il neonato avverte più dolore di un adulto”…..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40728" y="3344073"/>
            <a:ext cx="68035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 “all’interno della cartella </a:t>
            </a:r>
            <a:r>
              <a:rPr lang="it-IT" dirty="0" err="1" smtClean="0"/>
              <a:t>clinica……</a:t>
            </a:r>
            <a:r>
              <a:rPr lang="it-IT" sz="2400" b="1" dirty="0" err="1" smtClean="0">
                <a:solidFill>
                  <a:srgbClr val="7030A0"/>
                </a:solidFill>
              </a:rPr>
              <a:t>devono</a:t>
            </a:r>
            <a:r>
              <a:rPr lang="it-IT" sz="2400" b="1" dirty="0" smtClean="0">
                <a:solidFill>
                  <a:srgbClr val="7030A0"/>
                </a:solidFill>
              </a:rPr>
              <a:t> essere riportate le caratteristiche del dolore rilevato e della sua evoluzione nel corso del ricovero</a:t>
            </a:r>
            <a:r>
              <a:rPr lang="it-IT" sz="2400" dirty="0" smtClean="0">
                <a:solidFill>
                  <a:srgbClr val="7030A0"/>
                </a:solidFill>
              </a:rPr>
              <a:t>,</a:t>
            </a:r>
            <a:r>
              <a:rPr lang="it-IT" dirty="0" smtClean="0"/>
              <a:t> nonché la tecnica antalgica ed i farmaci utilizzati, i relativi dosaggi e il risultato antalgico conseguito”</a:t>
            </a:r>
            <a:endParaRPr lang="it-IT" dirty="0"/>
          </a:p>
        </p:txBody>
      </p:sp>
      <p:pic>
        <p:nvPicPr>
          <p:cNvPr id="8" name="Immagine 7" descr="cartella cli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253224"/>
            <a:ext cx="2204358" cy="210799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963912" y="365454"/>
            <a:ext cx="881719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2017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37809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67341" y="2060928"/>
            <a:ext cx="897068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Gestione del dolore per le principali procedure nel neonato </a:t>
            </a:r>
            <a:endParaRPr lang="it-IT" sz="2800" dirty="0"/>
          </a:p>
        </p:txBody>
      </p:sp>
      <p:pic>
        <p:nvPicPr>
          <p:cNvPr id="3" name="Immagine 2" descr="s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3643" y="2961267"/>
            <a:ext cx="2465615" cy="3504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61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3000" y="212271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</a:rPr>
              <a:t>PUNTURA VASCOLARE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3528" y="767443"/>
            <a:ext cx="334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</a:rPr>
              <a:t>Raccomandazioni di grado forte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4542" y="1404258"/>
            <a:ext cx="9046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Ambiente tranquillo, veglia tranquilla</a:t>
            </a:r>
          </a:p>
          <a:p>
            <a:r>
              <a:rPr lang="it-IT" dirty="0" smtClean="0"/>
              <a:t>-Suzione non nutritiva (nel nato a termine)</a:t>
            </a:r>
          </a:p>
          <a:p>
            <a:r>
              <a:rPr lang="it-IT" dirty="0" smtClean="0"/>
              <a:t>-suzione di saccarosio/glucosio alcuni minuti prima della procedura</a:t>
            </a:r>
          </a:p>
          <a:p>
            <a:r>
              <a:rPr lang="it-IT" dirty="0" smtClean="0"/>
              <a:t>-se possibile, eseguire la procedura in corso di allattamento al seno (nel nato a termine)</a:t>
            </a:r>
          </a:p>
          <a:p>
            <a:r>
              <a:rPr lang="it-IT" dirty="0" smtClean="0"/>
              <a:t>-utilizzare insieme sostanze edulcorante e suzione non nutritiva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7956" y="3499757"/>
            <a:ext cx="427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</a:rPr>
              <a:t>Raccomandazioni di grado debole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9229" y="3935186"/>
            <a:ext cx="6025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-contenimento con </a:t>
            </a:r>
            <a:r>
              <a:rPr lang="it-IT" dirty="0" err="1" smtClean="0"/>
              <a:t>telini</a:t>
            </a:r>
            <a:endParaRPr lang="it-IT" dirty="0" smtClean="0"/>
          </a:p>
          <a:p>
            <a:r>
              <a:rPr lang="it-IT" dirty="0" smtClean="0"/>
              <a:t>-contatto pelle a pelle</a:t>
            </a:r>
          </a:p>
          <a:p>
            <a:r>
              <a:rPr lang="it-IT" dirty="0" smtClean="0"/>
              <a:t>-applicare EMLA</a:t>
            </a:r>
          </a:p>
          <a:p>
            <a:r>
              <a:rPr lang="it-IT" dirty="0" smtClean="0"/>
              <a:t>-somministrare latte espresso (nel nato a termine)</a:t>
            </a:r>
          </a:p>
          <a:p>
            <a:r>
              <a:rPr lang="it-IT" dirty="0" smtClean="0"/>
              <a:t>-saturazione sensoriale</a:t>
            </a:r>
          </a:p>
          <a:p>
            <a:r>
              <a:rPr lang="it-IT" dirty="0" smtClean="0"/>
              <a:t>-utilizzo aghi sottili 24-26 </a:t>
            </a:r>
            <a:r>
              <a:rPr lang="it-IT" dirty="0" err="1" smtClean="0"/>
              <a:t>gauge</a:t>
            </a:r>
            <a:endParaRPr lang="it-IT" dirty="0" smtClean="0"/>
          </a:p>
          <a:p>
            <a:r>
              <a:rPr lang="it-IT" dirty="0" smtClean="0"/>
              <a:t>-utilizzo </a:t>
            </a:r>
            <a:r>
              <a:rPr lang="it-IT" dirty="0" err="1" smtClean="0"/>
              <a:t>fentanil</a:t>
            </a:r>
            <a:r>
              <a:rPr lang="it-IT" dirty="0" smtClean="0"/>
              <a:t> o </a:t>
            </a:r>
            <a:r>
              <a:rPr lang="it-IT" dirty="0" err="1" smtClean="0"/>
              <a:t>remifentanil</a:t>
            </a:r>
            <a:r>
              <a:rPr lang="it-IT" dirty="0" smtClean="0"/>
              <a:t> per posizionare PICC</a:t>
            </a:r>
          </a:p>
          <a:p>
            <a:r>
              <a:rPr lang="it-IT" dirty="0" smtClean="0"/>
              <a:t>-utilizzo </a:t>
            </a:r>
            <a:r>
              <a:rPr lang="it-IT" dirty="0" err="1" smtClean="0"/>
              <a:t>fentanil</a:t>
            </a:r>
            <a:r>
              <a:rPr lang="it-IT" dirty="0" smtClean="0"/>
              <a:t> per </a:t>
            </a:r>
            <a:r>
              <a:rPr lang="it-IT" dirty="0" err="1" smtClean="0"/>
              <a:t>venipuntura</a:t>
            </a:r>
            <a:r>
              <a:rPr lang="it-IT" dirty="0" smtClean="0"/>
              <a:t> se neonato intubato.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514" y="440675"/>
            <a:ext cx="114501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</a:rPr>
              <a:t>INTRAMUSCOLO E SOTTOCUTE </a:t>
            </a:r>
          </a:p>
          <a:p>
            <a:r>
              <a:rPr lang="it-IT" b="1" i="1" dirty="0" smtClean="0">
                <a:solidFill>
                  <a:srgbClr val="002060"/>
                </a:solidFill>
              </a:rPr>
              <a:t>Grado di raccomandazione forte</a:t>
            </a:r>
          </a:p>
          <a:p>
            <a:r>
              <a:rPr lang="it-IT" dirty="0" smtClean="0"/>
              <a:t>Predisporre un </a:t>
            </a:r>
            <a:r>
              <a:rPr lang="it-IT" b="1" dirty="0" smtClean="0"/>
              <a:t>ambiente tranquillo, veglia tranquilla.</a:t>
            </a:r>
          </a:p>
          <a:p>
            <a:r>
              <a:rPr lang="it-IT" dirty="0" smtClean="0"/>
              <a:t>Utilizzare </a:t>
            </a:r>
            <a:r>
              <a:rPr lang="it-IT" b="1" dirty="0" smtClean="0"/>
              <a:t>il contatto pelle-pelle </a:t>
            </a:r>
            <a:r>
              <a:rPr lang="it-IT" dirty="0" smtClean="0"/>
              <a:t>prima, durante e dopo procedura, ove appropriato. </a:t>
            </a:r>
          </a:p>
          <a:p>
            <a:r>
              <a:rPr lang="it-IT" dirty="0" smtClean="0"/>
              <a:t>Eseguire la procedura in corso di </a:t>
            </a:r>
            <a:r>
              <a:rPr lang="it-IT" b="1" dirty="0" smtClean="0"/>
              <a:t>allattamento al seno </a:t>
            </a:r>
            <a:r>
              <a:rPr lang="it-IT" dirty="0" smtClean="0"/>
              <a:t>nel neonato a termine.</a:t>
            </a:r>
          </a:p>
          <a:p>
            <a:r>
              <a:rPr lang="it-IT" dirty="0" smtClean="0"/>
              <a:t>Utilizzare la </a:t>
            </a:r>
            <a:r>
              <a:rPr lang="it-IT" b="1" dirty="0" smtClean="0"/>
              <a:t>suzione non nutritiva </a:t>
            </a:r>
            <a:r>
              <a:rPr lang="it-IT" dirty="0" smtClean="0"/>
              <a:t>(succhiotto) soprattutto nel neonato a termine.</a:t>
            </a:r>
          </a:p>
          <a:p>
            <a:r>
              <a:rPr lang="it-IT" dirty="0" smtClean="0"/>
              <a:t>Utilizzare interventi combinati come </a:t>
            </a:r>
            <a:r>
              <a:rPr lang="it-IT" b="1" dirty="0" smtClean="0"/>
              <a:t>il contatto pelle-pelle e la sostanza edulcorata</a:t>
            </a:r>
          </a:p>
          <a:p>
            <a:r>
              <a:rPr lang="it-IT" dirty="0" smtClean="0"/>
              <a:t>A fine procedura accompagnare il neonato fino al ritorno allo stato basale.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 </a:t>
            </a:r>
            <a:r>
              <a:rPr lang="it-IT" b="1" i="1" dirty="0" smtClean="0">
                <a:solidFill>
                  <a:srgbClr val="002060"/>
                </a:solidFill>
              </a:rPr>
              <a:t>Grado di raccomandazione debole</a:t>
            </a:r>
          </a:p>
          <a:p>
            <a:r>
              <a:rPr lang="it-IT" dirty="0" smtClean="0"/>
              <a:t>Contenimento</a:t>
            </a:r>
          </a:p>
          <a:p>
            <a:r>
              <a:rPr lang="it-IT" dirty="0" smtClean="0"/>
              <a:t>Utilizzare aghi sottili 23-25 </a:t>
            </a:r>
            <a:r>
              <a:rPr lang="it-IT" dirty="0" err="1" smtClean="0"/>
              <a:t>gauge</a:t>
            </a:r>
            <a:r>
              <a:rPr lang="it-IT" dirty="0" smtClean="0"/>
              <a:t> con una lunghezza di 5-8 mm.</a:t>
            </a:r>
          </a:p>
          <a:p>
            <a:r>
              <a:rPr lang="it-IT" dirty="0" smtClean="0"/>
              <a:t> Eseguire la somministrazione nel muscolo vasto laterale esercitando una lieve pressione sul sito da pungere. </a:t>
            </a:r>
            <a:endParaRPr lang="it-IT" dirty="0"/>
          </a:p>
          <a:p>
            <a:r>
              <a:rPr lang="it-IT" dirty="0" smtClean="0"/>
              <a:t> Eseguire l’iniezione rapidamente senza aspirare. </a:t>
            </a:r>
            <a:endParaRPr lang="it-IT" dirty="0"/>
          </a:p>
          <a:p>
            <a:r>
              <a:rPr lang="it-IT" dirty="0" smtClean="0"/>
              <a:t>  Somministrare saccarosio 24% o glucosio 20-33% per </a:t>
            </a:r>
            <a:r>
              <a:rPr lang="it-IT" dirty="0" err="1" smtClean="0"/>
              <a:t>os</a:t>
            </a:r>
            <a:r>
              <a:rPr lang="it-IT" dirty="0" smtClean="0"/>
              <a:t>: 2 minuti prima della procedura.</a:t>
            </a:r>
          </a:p>
          <a:p>
            <a:r>
              <a:rPr lang="it-IT" dirty="0" smtClean="0"/>
              <a:t> Utilizzare interventi combinati come la suzione non-nutritiva e la sostanza edulcorata. </a:t>
            </a:r>
            <a:endParaRPr lang="it-IT" dirty="0"/>
          </a:p>
          <a:p>
            <a:r>
              <a:rPr lang="it-IT" dirty="0" smtClean="0"/>
              <a:t> Utilizzare tecniche di saturazione sensoriale</a:t>
            </a:r>
            <a:endParaRPr lang="it-IT" dirty="0"/>
          </a:p>
          <a:p>
            <a:r>
              <a:rPr lang="it-IT" dirty="0" smtClean="0"/>
              <a:t>Non utilizzare anestetici locali nel neonato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6956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8805" y="506776"/>
            <a:ext cx="101245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RACHICENTESI 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Raccomandazione di grado forte</a:t>
            </a:r>
          </a:p>
          <a:p>
            <a:r>
              <a:rPr lang="it-IT" dirty="0" smtClean="0"/>
              <a:t>Predisporre un </a:t>
            </a:r>
            <a:r>
              <a:rPr lang="it-IT" b="1" dirty="0" smtClean="0"/>
              <a:t>ambiente tranquillo, veglia tranquilla.</a:t>
            </a:r>
          </a:p>
          <a:p>
            <a:r>
              <a:rPr lang="it-IT" dirty="0" smtClean="0"/>
              <a:t>Applicare </a:t>
            </a:r>
            <a:r>
              <a:rPr lang="it-IT" b="1" dirty="0" smtClean="0"/>
              <a:t>EMLA</a:t>
            </a:r>
            <a:r>
              <a:rPr lang="it-IT" dirty="0" smtClean="0"/>
              <a:t>® 60 minuti prima della rachicentesi con bendaggio occlusivo.</a:t>
            </a:r>
          </a:p>
          <a:p>
            <a:r>
              <a:rPr lang="it-IT" dirty="0" smtClean="0"/>
              <a:t>Non usare la posizione in flessione estrema. </a:t>
            </a:r>
            <a:endParaRPr lang="it-IT" dirty="0"/>
          </a:p>
          <a:p>
            <a:r>
              <a:rPr lang="it-IT" dirty="0" smtClean="0"/>
              <a:t>Utilizzare tecniche combinate come</a:t>
            </a:r>
            <a:r>
              <a:rPr lang="it-IT" b="1" dirty="0" smtClean="0"/>
              <a:t> il succhiotto e sostanza edulcorata.</a:t>
            </a:r>
          </a:p>
          <a:p>
            <a:r>
              <a:rPr lang="it-IT" dirty="0" smtClean="0"/>
              <a:t> A fine procedura accompagnare il neonato fino al ritorno allo stato basale.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002060"/>
                </a:solidFill>
              </a:rPr>
              <a:t>  Raccomandazione di grado debole </a:t>
            </a:r>
            <a:endParaRPr lang="it-IT" b="1" dirty="0">
              <a:solidFill>
                <a:srgbClr val="002060"/>
              </a:solidFill>
            </a:endParaRPr>
          </a:p>
          <a:p>
            <a:r>
              <a:rPr lang="it-IT" dirty="0" smtClean="0"/>
              <a:t> L’uso di altri anestetici locali come l’infiltrazione sottocute di Lidocaina o Cloruro di etile non è indicata.   Scegliere la posizione seduta con la schiena incurvata e la nuca in posizione di lieve flessione. </a:t>
            </a:r>
            <a:endParaRPr lang="it-IT" dirty="0"/>
          </a:p>
          <a:p>
            <a:r>
              <a:rPr lang="it-IT" dirty="0" smtClean="0"/>
              <a:t>Scegliere, in caso di bassa età gestazionale, ventilazione meccanica e ipertensione endocranica, la posizione in decubito laterale con flessione delle ginocchia.</a:t>
            </a:r>
          </a:p>
          <a:p>
            <a:r>
              <a:rPr lang="it-IT" dirty="0" smtClean="0"/>
              <a:t> Considerare bolo di </a:t>
            </a:r>
            <a:r>
              <a:rPr lang="it-IT" dirty="0" err="1" smtClean="0"/>
              <a:t>Fentanile</a:t>
            </a:r>
            <a:r>
              <a:rPr lang="it-IT" dirty="0" smtClean="0"/>
              <a:t>  o bolo di </a:t>
            </a:r>
            <a:r>
              <a:rPr lang="it-IT" dirty="0" err="1" smtClean="0"/>
              <a:t>Midazolam</a:t>
            </a:r>
            <a:r>
              <a:rPr lang="it-IT" dirty="0" smtClean="0"/>
              <a:t>  </a:t>
            </a:r>
            <a:endParaRPr lang="it-IT" dirty="0"/>
          </a:p>
          <a:p>
            <a:r>
              <a:rPr lang="it-IT" dirty="0" smtClean="0"/>
              <a:t>Utilizzare preferibilmente ago mandrinato </a:t>
            </a:r>
            <a:r>
              <a:rPr lang="it-IT" dirty="0" err="1" smtClean="0"/>
              <a:t>atraumatico</a:t>
            </a:r>
            <a:r>
              <a:rPr lang="it-IT" dirty="0" smtClean="0"/>
              <a:t> tipo </a:t>
            </a:r>
            <a:r>
              <a:rPr lang="it-IT" dirty="0" err="1" smtClean="0"/>
              <a:t>Sprotte</a:t>
            </a:r>
            <a:r>
              <a:rPr lang="it-IT" dirty="0" smtClean="0"/>
              <a:t>. </a:t>
            </a:r>
          </a:p>
          <a:p>
            <a:r>
              <a:rPr lang="it-IT" dirty="0" smtClean="0"/>
              <a:t> Considerare l’uso del Paracetamolo per il trattamento della cefalea post-spinale 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869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20770" y="950598"/>
            <a:ext cx="10058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Raccomandazione per l’INTUBAZIONE TRACHEALE </a:t>
            </a:r>
          </a:p>
          <a:p>
            <a:r>
              <a:rPr lang="it-IT" dirty="0" smtClean="0"/>
              <a:t>La premedicazione è fortemente raccomandata per assicurare una manovra più rapida, meno traumatica, meno dolorosa e più sicura. </a:t>
            </a:r>
          </a:p>
          <a:p>
            <a:endParaRPr lang="it-IT" dirty="0" smtClean="0"/>
          </a:p>
          <a:p>
            <a:r>
              <a:rPr lang="it-IT" dirty="0" smtClean="0"/>
              <a:t>Per limitare il trauma da intubazione</a:t>
            </a:r>
            <a:r>
              <a:rPr lang="it-IT" b="1" dirty="0" smtClean="0"/>
              <a:t>: Atropina  + </a:t>
            </a:r>
            <a:r>
              <a:rPr lang="it-IT" b="1" dirty="0" err="1" smtClean="0"/>
              <a:t>Fentanile</a:t>
            </a:r>
            <a:r>
              <a:rPr lang="it-IT" b="1" dirty="0" smtClean="0"/>
              <a:t> + </a:t>
            </a:r>
            <a:r>
              <a:rPr lang="it-IT" b="1" dirty="0" err="1" smtClean="0"/>
              <a:t>Succinilcolina</a:t>
            </a:r>
            <a:r>
              <a:rPr lang="it-IT" b="1" dirty="0" smtClean="0"/>
              <a:t> o </a:t>
            </a:r>
            <a:r>
              <a:rPr lang="it-IT" b="1" dirty="0" err="1" smtClean="0"/>
              <a:t>Rocuronio</a:t>
            </a:r>
            <a:endParaRPr lang="it-IT" b="1" dirty="0" smtClean="0"/>
          </a:p>
          <a:p>
            <a:r>
              <a:rPr lang="it-IT" dirty="0" smtClean="0"/>
              <a:t> Omettere l’utilizzo del curaro nel neonato che non è in grado di opporsi alla manovra (es. ELBWI, neonato con grave asfissia, con distrofia muscolare o altra patologia neuromuscolare).</a:t>
            </a:r>
            <a:endParaRPr lang="it-IT" b="1" dirty="0" smtClean="0"/>
          </a:p>
          <a:p>
            <a:endParaRPr lang="it-IT" dirty="0" smtClean="0"/>
          </a:p>
          <a:p>
            <a:r>
              <a:rPr lang="it-IT" dirty="0" smtClean="0"/>
              <a:t>Possibili scelte alternative: </a:t>
            </a:r>
          </a:p>
          <a:p>
            <a:r>
              <a:rPr lang="it-IT" dirty="0" smtClean="0"/>
              <a:t> Neonato &gt; 32 EG ed in buone condizioni emodinamiche:          </a:t>
            </a:r>
            <a:r>
              <a:rPr lang="it-IT" b="1" dirty="0" smtClean="0"/>
              <a:t>Atropina  + </a:t>
            </a:r>
            <a:r>
              <a:rPr lang="it-IT" b="1" dirty="0" err="1" smtClean="0"/>
              <a:t>Fentanile</a:t>
            </a:r>
            <a:r>
              <a:rPr lang="it-IT" b="1" dirty="0" smtClean="0"/>
              <a:t>  + </a:t>
            </a:r>
            <a:r>
              <a:rPr lang="it-IT" b="1" dirty="0" err="1" smtClean="0"/>
              <a:t>Midazolam</a:t>
            </a:r>
            <a:r>
              <a:rPr lang="it-IT" b="1" dirty="0" smtClean="0"/>
              <a:t> </a:t>
            </a:r>
          </a:p>
          <a:p>
            <a:r>
              <a:rPr lang="it-IT" dirty="0" smtClean="0"/>
              <a:t>                                                                                                       oppure dopo le prime 24 h: </a:t>
            </a:r>
            <a:r>
              <a:rPr lang="it-IT" b="1" dirty="0" smtClean="0"/>
              <a:t>Atropina + </a:t>
            </a:r>
            <a:r>
              <a:rPr lang="it-IT" b="1" dirty="0" err="1" smtClean="0"/>
              <a:t>propofol</a:t>
            </a:r>
            <a:r>
              <a:rPr lang="it-IT" b="1" dirty="0" smtClean="0"/>
              <a:t>                   </a:t>
            </a:r>
          </a:p>
          <a:p>
            <a:endParaRPr lang="it-IT" dirty="0" smtClean="0"/>
          </a:p>
          <a:p>
            <a:r>
              <a:rPr lang="it-IT" dirty="0" smtClean="0"/>
              <a:t>INSURE:  </a:t>
            </a:r>
            <a:r>
              <a:rPr lang="it-IT" b="1" dirty="0" smtClean="0"/>
              <a:t>Atropina + </a:t>
            </a:r>
            <a:r>
              <a:rPr lang="it-IT" b="1" dirty="0" err="1" smtClean="0"/>
              <a:t>Remifentanile</a:t>
            </a:r>
            <a:r>
              <a:rPr lang="it-IT" b="1" dirty="0" smtClean="0"/>
              <a:t> o </a:t>
            </a:r>
            <a:r>
              <a:rPr lang="it-IT" b="1" dirty="0" err="1" smtClean="0"/>
              <a:t>Fentanile</a:t>
            </a:r>
            <a:r>
              <a:rPr lang="it-IT" b="1" dirty="0" smtClean="0"/>
              <a:t>  + </a:t>
            </a:r>
            <a:r>
              <a:rPr lang="it-IT" b="1" dirty="0" err="1" smtClean="0"/>
              <a:t>Succinilcolina</a:t>
            </a:r>
            <a:r>
              <a:rPr lang="it-IT" b="1" dirty="0" smtClean="0"/>
              <a:t> </a:t>
            </a:r>
          </a:p>
          <a:p>
            <a:r>
              <a:rPr lang="it-IT" dirty="0" smtClean="0"/>
              <a:t>Neonato emodinamicamente instabile(no prematuro estremo): </a:t>
            </a:r>
            <a:r>
              <a:rPr lang="it-IT" b="1" dirty="0" smtClean="0"/>
              <a:t>Atropina + Ketamina </a:t>
            </a:r>
          </a:p>
          <a:p>
            <a:r>
              <a:rPr lang="it-IT" dirty="0" smtClean="0"/>
              <a:t> Paziente emodinamicamente stabile, con età &gt; 24 ore: </a:t>
            </a:r>
            <a:r>
              <a:rPr lang="it-IT" b="1" dirty="0" smtClean="0"/>
              <a:t>Atropina  + </a:t>
            </a:r>
            <a:r>
              <a:rPr lang="it-IT" b="1" dirty="0" err="1" smtClean="0"/>
              <a:t>Propofol</a:t>
            </a:r>
            <a:r>
              <a:rPr lang="it-IT" b="1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Parentesi graffa aperta 3"/>
          <p:cNvSpPr/>
          <p:nvPr/>
        </p:nvSpPr>
        <p:spPr>
          <a:xfrm>
            <a:off x="6417133" y="3494314"/>
            <a:ext cx="277586" cy="50618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991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5421" y="328543"/>
            <a:ext cx="116338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Raccomandazione per la VENTILAZIONE MECCANICA con tubo endotracheale</a:t>
            </a:r>
          </a:p>
          <a:p>
            <a:r>
              <a:rPr lang="it-IT" dirty="0" smtClean="0"/>
              <a:t>Applicare tutte le manovre per ridurre lo stress neonatale e l’analgesia non farmacologica con soluzioni edulcorate, quando necessario</a:t>
            </a:r>
          </a:p>
          <a:p>
            <a:r>
              <a:rPr lang="it-IT" dirty="0" smtClean="0"/>
              <a:t> </a:t>
            </a:r>
            <a:r>
              <a:rPr lang="it-IT" u="sng" dirty="0" smtClean="0">
                <a:solidFill>
                  <a:srgbClr val="002060"/>
                </a:solidFill>
              </a:rPr>
              <a:t>VENTILAZIONE MECCANICA con tubo endotracheale di breve durata</a:t>
            </a:r>
          </a:p>
          <a:p>
            <a:r>
              <a:rPr lang="it-IT" dirty="0" smtClean="0"/>
              <a:t>Boli intermittenti di oppioidi prima di procedure invasive e sulla base delle scale di dolore: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Fentanile</a:t>
            </a:r>
            <a:r>
              <a:rPr lang="it-IT" dirty="0" smtClean="0"/>
              <a:t> o di </a:t>
            </a:r>
            <a:r>
              <a:rPr lang="it-IT" dirty="0" err="1" smtClean="0"/>
              <a:t>Remifentanile</a:t>
            </a:r>
            <a:r>
              <a:rPr lang="it-IT" dirty="0" smtClean="0"/>
              <a:t> se neonati a rischio di ipotensione e/o &lt; 27 EG.</a:t>
            </a:r>
          </a:p>
          <a:p>
            <a:r>
              <a:rPr lang="it-IT" dirty="0" smtClean="0"/>
              <a:t> Morfina se aumentata pressione </a:t>
            </a:r>
            <a:r>
              <a:rPr lang="it-IT" dirty="0" err="1" smtClean="0"/>
              <a:t>endo-addominale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u="sng" dirty="0" smtClean="0">
                <a:solidFill>
                  <a:srgbClr val="002060"/>
                </a:solidFill>
              </a:rPr>
              <a:t>VENTILAZIONE  MECCANICA nel neonato con insufficienza respiratoria severa </a:t>
            </a:r>
            <a:endParaRPr lang="it-IT" dirty="0" smtClean="0"/>
          </a:p>
          <a:p>
            <a:r>
              <a:rPr lang="it-IT" dirty="0" smtClean="0"/>
              <a:t>Infusione continua di oppioide per fornire una più costante copertura analgesica  (</a:t>
            </a:r>
            <a:r>
              <a:rPr lang="it-IT" dirty="0" err="1" smtClean="0"/>
              <a:t>Fentanile</a:t>
            </a:r>
            <a:r>
              <a:rPr lang="it-IT" dirty="0" smtClean="0"/>
              <a:t> o Morfina)+/- </a:t>
            </a:r>
            <a:r>
              <a:rPr lang="it-IT" dirty="0" err="1" smtClean="0"/>
              <a:t>Midazolam</a:t>
            </a:r>
            <a:r>
              <a:rPr lang="it-IT" dirty="0" smtClean="0"/>
              <a:t> (per neonato &gt;32 EG)</a:t>
            </a:r>
          </a:p>
          <a:p>
            <a:r>
              <a:rPr lang="it-IT" dirty="0" smtClean="0"/>
              <a:t>La morfina non è indicata nel neonato pretermine &lt; 27 EG, per il rischio di ipotensione </a:t>
            </a:r>
          </a:p>
          <a:p>
            <a:r>
              <a:rPr lang="it-IT" dirty="0" smtClean="0"/>
              <a:t>Se  necessario aggiungere  boli di oppioide in corso di infusione continua.</a:t>
            </a:r>
          </a:p>
          <a:p>
            <a:r>
              <a:rPr lang="it-IT" dirty="0" smtClean="0"/>
              <a:t> Per trattamenti di lunga durata, allorché il singolo farmaco non sia più efficace alle dosi consigliate, alternare gli oppioidi. 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4797" y="4152027"/>
            <a:ext cx="10912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Raccomandazione per la VENTILAZIONE NON INVASIVA</a:t>
            </a:r>
          </a:p>
          <a:p>
            <a:r>
              <a:rPr lang="it-IT" dirty="0" smtClean="0"/>
              <a:t>Preferire le tecniche di analgesia non farmacologica. Monitorare il dolore attraverso scale validate.</a:t>
            </a:r>
          </a:p>
          <a:p>
            <a:r>
              <a:rPr lang="it-IT" dirty="0" smtClean="0"/>
              <a:t>Impiegare boli di oppioidi prima di procedure invasive ai dosaggi minimi consigliati.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75552" y="5316789"/>
            <a:ext cx="10989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Raccomandazione per IPOTERMIA TERAPEUTICA</a:t>
            </a:r>
            <a:endParaRPr lang="it-IT" dirty="0" smtClean="0"/>
          </a:p>
          <a:p>
            <a:r>
              <a:rPr lang="it-IT" dirty="0" smtClean="0"/>
              <a:t>Oppioidi, ma mancano evidenze per il tipo di oppioide e il regime più appropriato </a:t>
            </a:r>
          </a:p>
        </p:txBody>
      </p:sp>
    </p:spTree>
    <p:extLst>
      <p:ext uri="{BB962C8B-B14F-4D97-AF65-F5344CB8AC3E}">
        <p14:creationId xmlns="" xmlns:p14="http://schemas.microsoft.com/office/powerpoint/2010/main" val="22418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0886" y="316354"/>
            <a:ext cx="10233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Raccomandazione per la VISITA di SCREENING per ROP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Per l’applicazione del collirio midriatico ambiente tranquillo,  veglia tranquilla,  contenimento.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Evitare blefarostato e/o dell’ </a:t>
            </a:r>
            <a:r>
              <a:rPr lang="it-IT" dirty="0" err="1" smtClean="0">
                <a:solidFill>
                  <a:prstClr val="black"/>
                </a:solidFill>
              </a:rPr>
              <a:t>indentatore</a:t>
            </a:r>
            <a:r>
              <a:rPr lang="it-IT" dirty="0" smtClean="0">
                <a:solidFill>
                  <a:prstClr val="black"/>
                </a:solidFill>
              </a:rPr>
              <a:t> ove possibile, altrimenti usare collirio anestetico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Somministrare saccarosio 24% o glucosio 20-33% per </a:t>
            </a:r>
            <a:r>
              <a:rPr lang="it-IT" dirty="0" err="1" smtClean="0">
                <a:solidFill>
                  <a:prstClr val="black"/>
                </a:solidFill>
              </a:rPr>
              <a:t>os</a:t>
            </a:r>
            <a:r>
              <a:rPr lang="it-IT" dirty="0" smtClean="0">
                <a:solidFill>
                  <a:prstClr val="black"/>
                </a:solidFill>
              </a:rPr>
              <a:t> 2 minuti prima della procedura. Durante la visita utilizzare interventi combinati: contenimento, sostanza edulcorata, suzione non nutritiva (succhiotto), oppure la saturazione sensoriale.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A fine procedura accompagnare il neonato fino al ritorno allo stato basale.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8066" y="3143779"/>
            <a:ext cx="11108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Raccomandazione per la LASERTERAPIA per ROP in neonato intubato in TIN</a:t>
            </a:r>
          </a:p>
          <a:p>
            <a:r>
              <a:rPr lang="it-IT" dirty="0" smtClean="0"/>
              <a:t>Prima di iniziare l’intervento applicare tutte le manovre di “Care</a:t>
            </a:r>
          </a:p>
          <a:p>
            <a:r>
              <a:rPr lang="it-IT" dirty="0" smtClean="0"/>
              <a:t>Somministrare l’anestetico locale </a:t>
            </a:r>
          </a:p>
          <a:p>
            <a:r>
              <a:rPr lang="it-IT" dirty="0" smtClean="0"/>
              <a:t>Somministrare Atropina   </a:t>
            </a:r>
          </a:p>
          <a:p>
            <a:r>
              <a:rPr lang="it-IT" dirty="0" smtClean="0"/>
              <a:t> Somministrare: - </a:t>
            </a:r>
            <a:r>
              <a:rPr lang="it-IT" dirty="0" err="1" smtClean="0"/>
              <a:t>Remifentanile</a:t>
            </a:r>
            <a:r>
              <a:rPr lang="it-IT" dirty="0" smtClean="0"/>
              <a:t> in associazione a </a:t>
            </a:r>
            <a:r>
              <a:rPr lang="it-IT" dirty="0" err="1" smtClean="0"/>
              <a:t>Midazolam</a:t>
            </a:r>
            <a:r>
              <a:rPr lang="it-IT" dirty="0" smtClean="0"/>
              <a:t> in bolo  se neonato &gt; 32 EG corrette. </a:t>
            </a:r>
          </a:p>
          <a:p>
            <a:r>
              <a:rPr lang="it-IT" dirty="0" smtClean="0"/>
              <a:t>In alternativa per l’induzione dell’anestesia:  </a:t>
            </a:r>
            <a:r>
              <a:rPr lang="it-IT" dirty="0" err="1" smtClean="0"/>
              <a:t>Tiopentale</a:t>
            </a:r>
            <a:r>
              <a:rPr lang="it-IT" dirty="0" smtClean="0"/>
              <a:t> oppure </a:t>
            </a:r>
            <a:r>
              <a:rPr lang="it-IT" dirty="0" err="1" smtClean="0"/>
              <a:t>Propofol</a:t>
            </a:r>
            <a:r>
              <a:rPr lang="it-IT" dirty="0" smtClean="0"/>
              <a:t> o </a:t>
            </a:r>
            <a:r>
              <a:rPr lang="it-IT" dirty="0" err="1" smtClean="0"/>
              <a:t>Fentanile</a:t>
            </a:r>
            <a:r>
              <a:rPr lang="it-IT" dirty="0" smtClean="0"/>
              <a:t> seguito da </a:t>
            </a:r>
            <a:r>
              <a:rPr lang="it-IT" dirty="0" err="1" smtClean="0"/>
              <a:t>Rocuronio</a:t>
            </a:r>
            <a:r>
              <a:rPr lang="it-IT" dirty="0" smtClean="0"/>
              <a:t>.</a:t>
            </a:r>
          </a:p>
          <a:p>
            <a:r>
              <a:rPr lang="it-IT" dirty="0" smtClean="0"/>
              <a:t> Proseguire l’anestesia con infusione continua di </a:t>
            </a:r>
            <a:r>
              <a:rPr lang="it-IT" dirty="0" err="1" smtClean="0"/>
              <a:t>Fentanile</a:t>
            </a:r>
            <a:r>
              <a:rPr lang="it-IT" dirty="0" smtClean="0"/>
              <a:t> e/o boli aggiuntivi di </a:t>
            </a:r>
            <a:r>
              <a:rPr lang="it-IT" dirty="0" err="1" smtClean="0"/>
              <a:t>Fentanile</a:t>
            </a:r>
            <a:r>
              <a:rPr lang="it-IT" dirty="0" smtClean="0"/>
              <a:t>  e </a:t>
            </a:r>
            <a:r>
              <a:rPr lang="it-IT" dirty="0" err="1" smtClean="0"/>
              <a:t>Rocuronio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Garantire, un’analgesia postoperatoria con oppioide o Paracetamolo.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373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186" y="352540"/>
            <a:ext cx="111455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Raccomandazione per la LASERTERAPIA per ROP in neonato in respiro spontaneo o con supporto non-invasivo </a:t>
            </a:r>
          </a:p>
          <a:p>
            <a:r>
              <a:rPr lang="it-IT" dirty="0" smtClean="0"/>
              <a:t>Applicare tutte le manovre di “Care”</a:t>
            </a:r>
          </a:p>
          <a:p>
            <a:r>
              <a:rPr lang="it-IT" dirty="0" err="1" smtClean="0"/>
              <a:t>Somministare</a:t>
            </a:r>
            <a:r>
              <a:rPr lang="it-IT" dirty="0" smtClean="0"/>
              <a:t> 2′ prima dell’intervento saccarosio 24% o glucosio 20-33% per </a:t>
            </a:r>
            <a:r>
              <a:rPr lang="it-IT" dirty="0" err="1" smtClean="0"/>
              <a:t>os</a:t>
            </a:r>
            <a:r>
              <a:rPr lang="it-IT" dirty="0" smtClean="0"/>
              <a:t>. </a:t>
            </a:r>
          </a:p>
          <a:p>
            <a:r>
              <a:rPr lang="it-IT" dirty="0" smtClean="0"/>
              <a:t>Durante l’intervento utilizzare interventi combinati non farmacologici</a:t>
            </a:r>
          </a:p>
          <a:p>
            <a:r>
              <a:rPr lang="it-IT" dirty="0" smtClean="0"/>
              <a:t>Somministrare l’anestetico locale.</a:t>
            </a:r>
          </a:p>
          <a:p>
            <a:r>
              <a:rPr lang="it-IT" dirty="0" smtClean="0"/>
              <a:t>Somministrare Atropina </a:t>
            </a:r>
          </a:p>
          <a:p>
            <a:r>
              <a:rPr lang="it-IT" dirty="0" smtClean="0"/>
              <a:t> Infondere:  </a:t>
            </a:r>
            <a:r>
              <a:rPr lang="it-IT" dirty="0" err="1" smtClean="0"/>
              <a:t>Fentanile</a:t>
            </a:r>
            <a:r>
              <a:rPr lang="it-IT" dirty="0" smtClean="0"/>
              <a:t> bolo in 5 minuti seguito da infusione continua.</a:t>
            </a:r>
          </a:p>
          <a:p>
            <a:r>
              <a:rPr lang="it-IT" dirty="0" smtClean="0"/>
              <a:t> In alternativa:  Ketamina</a:t>
            </a:r>
          </a:p>
          <a:p>
            <a:r>
              <a:rPr lang="it-IT" dirty="0" smtClean="0"/>
              <a:t>Al bisogno è possibile aggiungere una sedazione con una benzodiazepina: </a:t>
            </a:r>
            <a:r>
              <a:rPr lang="it-IT" dirty="0" err="1" smtClean="0"/>
              <a:t>Midazolam</a:t>
            </a:r>
            <a:r>
              <a:rPr lang="it-IT" dirty="0" smtClean="0"/>
              <a:t> in boli lenti o in infusione continua se neonato &gt; 32 EG corrette, e/o somministrare altri boli di oppioide.</a:t>
            </a:r>
          </a:p>
          <a:p>
            <a:r>
              <a:rPr lang="it-IT" dirty="0" smtClean="0"/>
              <a:t> Altri schemi utilizzati non riportati in letteratura: </a:t>
            </a:r>
          </a:p>
          <a:p>
            <a:r>
              <a:rPr lang="it-IT" dirty="0" smtClean="0"/>
              <a:t> 1. </a:t>
            </a:r>
            <a:r>
              <a:rPr lang="it-IT" dirty="0" err="1" smtClean="0"/>
              <a:t>Midazolam</a:t>
            </a:r>
            <a:r>
              <a:rPr lang="it-IT" dirty="0" smtClean="0"/>
              <a:t>  + </a:t>
            </a:r>
            <a:r>
              <a:rPr lang="it-IT" dirty="0" err="1" smtClean="0"/>
              <a:t>Fentanile</a:t>
            </a:r>
            <a:r>
              <a:rPr lang="it-IT" dirty="0" smtClean="0"/>
              <a:t> + </a:t>
            </a:r>
            <a:r>
              <a:rPr lang="it-IT" dirty="0" err="1" smtClean="0"/>
              <a:t>Propofol</a:t>
            </a:r>
            <a:r>
              <a:rPr lang="it-IT" dirty="0" smtClean="0"/>
              <a:t> </a:t>
            </a:r>
          </a:p>
          <a:p>
            <a:r>
              <a:rPr lang="it-IT" dirty="0" smtClean="0"/>
              <a:t> 2. </a:t>
            </a:r>
            <a:r>
              <a:rPr lang="it-IT" dirty="0" err="1" smtClean="0"/>
              <a:t>Propofol</a:t>
            </a:r>
            <a:r>
              <a:rPr lang="it-IT" dirty="0" smtClean="0"/>
              <a:t>  + Ketamina </a:t>
            </a:r>
          </a:p>
          <a:p>
            <a:r>
              <a:rPr lang="it-IT" dirty="0" smtClean="0"/>
              <a:t> 3. </a:t>
            </a:r>
            <a:r>
              <a:rPr lang="it-IT" dirty="0" err="1" smtClean="0"/>
              <a:t>Midazolam</a:t>
            </a:r>
            <a:r>
              <a:rPr lang="it-IT" dirty="0" smtClean="0"/>
              <a:t>  + Paracetamolo . </a:t>
            </a:r>
          </a:p>
          <a:p>
            <a:r>
              <a:rPr lang="it-IT" dirty="0" err="1" smtClean="0"/>
              <a:t>Sub-Tenon</a:t>
            </a:r>
            <a:r>
              <a:rPr lang="it-IT" dirty="0" smtClean="0"/>
              <a:t> anestesia  + Paracetamolo  + Cloralio  </a:t>
            </a:r>
            <a:endParaRPr lang="it-IT" dirty="0"/>
          </a:p>
          <a:p>
            <a:r>
              <a:rPr lang="it-IT" dirty="0" smtClean="0"/>
              <a:t>A fine procedura accompagnare il neonato fino al ritorno allo stato basale.</a:t>
            </a:r>
          </a:p>
          <a:p>
            <a:r>
              <a:rPr lang="it-IT" dirty="0" smtClean="0"/>
              <a:t> Garantire un’analgesia postoperatoria con oppioide o Paracetamolo, monitorando il dolore con le scale </a:t>
            </a:r>
            <a:r>
              <a:rPr lang="it-IT" dirty="0" err="1" smtClean="0"/>
              <a:t>algometriche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5079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0503" y="227222"/>
            <a:ext cx="116668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Raccomandazione per il posizionamento di CVC chirurgico</a:t>
            </a:r>
          </a:p>
          <a:p>
            <a:r>
              <a:rPr lang="it-IT" dirty="0" smtClean="0"/>
              <a:t>Predisporre un ambiente tranquillo, contenimento</a:t>
            </a:r>
          </a:p>
          <a:p>
            <a:r>
              <a:rPr lang="it-IT" dirty="0" smtClean="0"/>
              <a:t>Utilizzare succhiotto con saccarosio al 24% o glucosio al 20-33% per </a:t>
            </a:r>
            <a:r>
              <a:rPr lang="it-IT" dirty="0" err="1" smtClean="0"/>
              <a:t>os</a:t>
            </a:r>
            <a:r>
              <a:rPr lang="it-IT" dirty="0" smtClean="0"/>
              <a:t> 2 minuti prima della procedura</a:t>
            </a:r>
          </a:p>
          <a:p>
            <a:r>
              <a:rPr lang="it-IT" u="sng" dirty="0" smtClean="0">
                <a:solidFill>
                  <a:srgbClr val="002060"/>
                </a:solidFill>
              </a:rPr>
              <a:t>Anestesia locale nel punto di inserimento del CVC</a:t>
            </a:r>
          </a:p>
          <a:p>
            <a:r>
              <a:rPr lang="it-IT" dirty="0" smtClean="0"/>
              <a:t> Applicare crema </a:t>
            </a:r>
            <a:r>
              <a:rPr lang="it-IT" dirty="0" err="1" smtClean="0"/>
              <a:t>EMLA®</a:t>
            </a:r>
            <a:r>
              <a:rPr lang="it-IT" dirty="0" smtClean="0"/>
              <a:t> </a:t>
            </a:r>
          </a:p>
          <a:p>
            <a:r>
              <a:rPr lang="it-IT" dirty="0" smtClean="0"/>
              <a:t>Utilizzare infiltrazione sottocutanea di Lidocaina 1%</a:t>
            </a:r>
          </a:p>
          <a:p>
            <a:r>
              <a:rPr lang="it-IT" u="sng" dirty="0" smtClean="0">
                <a:solidFill>
                  <a:srgbClr val="002060"/>
                </a:solidFill>
              </a:rPr>
              <a:t>Paziente in respiro spontaneo o con supporto non-invasivo:  </a:t>
            </a:r>
          </a:p>
          <a:p>
            <a:r>
              <a:rPr lang="it-IT" dirty="0" smtClean="0"/>
              <a:t>Bolo di </a:t>
            </a:r>
            <a:r>
              <a:rPr lang="it-IT" dirty="0" err="1" smtClean="0"/>
              <a:t>Fentanile</a:t>
            </a:r>
            <a:r>
              <a:rPr lang="it-IT" dirty="0" smtClean="0"/>
              <a:t>, seguito da infusione di </a:t>
            </a:r>
            <a:r>
              <a:rPr lang="it-IT" dirty="0" err="1" smtClean="0"/>
              <a:t>fentanil</a:t>
            </a:r>
            <a:r>
              <a:rPr lang="it-IT" dirty="0" smtClean="0"/>
              <a:t> o </a:t>
            </a:r>
            <a:r>
              <a:rPr lang="it-IT" dirty="0" err="1" smtClean="0"/>
              <a:t>Remifentanile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può aggiungere  </a:t>
            </a:r>
            <a:r>
              <a:rPr lang="it-IT" dirty="0" err="1" smtClean="0"/>
              <a:t>Midazolam</a:t>
            </a:r>
            <a:r>
              <a:rPr lang="it-IT" dirty="0" smtClean="0"/>
              <a:t> in bolo lento o  </a:t>
            </a:r>
            <a:r>
              <a:rPr lang="it-IT" dirty="0" err="1" smtClean="0"/>
              <a:t>Propofol</a:t>
            </a:r>
            <a:endParaRPr lang="it-IT" dirty="0" smtClean="0"/>
          </a:p>
          <a:p>
            <a:r>
              <a:rPr lang="it-IT" dirty="0" smtClean="0"/>
              <a:t>In alternativa:  Atropina seguita da Ketamina.</a:t>
            </a:r>
          </a:p>
          <a:p>
            <a:r>
              <a:rPr lang="it-IT" u="sng" dirty="0" smtClean="0">
                <a:solidFill>
                  <a:srgbClr val="002060"/>
                </a:solidFill>
              </a:rPr>
              <a:t>Paziente intubato e ventilato Induzione</a:t>
            </a:r>
            <a:r>
              <a:rPr lang="it-IT" dirty="0" smtClean="0"/>
              <a:t>:</a:t>
            </a:r>
          </a:p>
          <a:p>
            <a:r>
              <a:rPr lang="it-IT" dirty="0" smtClean="0"/>
              <a:t>  Atropina - </a:t>
            </a:r>
            <a:r>
              <a:rPr lang="it-IT" dirty="0" err="1" smtClean="0"/>
              <a:t>Tiopentale</a:t>
            </a:r>
            <a:r>
              <a:rPr lang="it-IT" dirty="0" smtClean="0"/>
              <a:t> oppure </a:t>
            </a:r>
            <a:r>
              <a:rPr lang="it-IT" dirty="0" err="1" smtClean="0"/>
              <a:t>Propofol</a:t>
            </a:r>
            <a:r>
              <a:rPr lang="it-IT" dirty="0" smtClean="0"/>
              <a:t> + </a:t>
            </a:r>
            <a:r>
              <a:rPr lang="it-IT" dirty="0" err="1" smtClean="0"/>
              <a:t>Fentanile</a:t>
            </a:r>
            <a:r>
              <a:rPr lang="it-IT" dirty="0" smtClean="0"/>
              <a:t> + </a:t>
            </a:r>
            <a:r>
              <a:rPr lang="it-IT" dirty="0" err="1" smtClean="0"/>
              <a:t>Rocuronio</a:t>
            </a:r>
            <a:r>
              <a:rPr lang="it-IT" dirty="0" smtClean="0"/>
              <a:t> 0,5-1 mg/kg </a:t>
            </a:r>
          </a:p>
          <a:p>
            <a:r>
              <a:rPr lang="it-IT" dirty="0" smtClean="0"/>
              <a:t>Dopo la manovra somministrare boli di </a:t>
            </a:r>
            <a:r>
              <a:rPr lang="it-IT" dirty="0" err="1" smtClean="0"/>
              <a:t>Fentanile</a:t>
            </a:r>
            <a:r>
              <a:rPr lang="it-IT" dirty="0" smtClean="0"/>
              <a:t> o infusione venosa continua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86441" y="3974769"/>
            <a:ext cx="118055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LEGATURA PDA nel neonato </a:t>
            </a:r>
            <a:r>
              <a:rPr lang="it-IT" b="1" dirty="0" err="1" smtClean="0">
                <a:solidFill>
                  <a:srgbClr val="002060"/>
                </a:solidFill>
              </a:rPr>
              <a:t>pretermine</a:t>
            </a:r>
            <a:r>
              <a:rPr lang="it-IT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it-IT" dirty="0" smtClean="0"/>
              <a:t> Induzione anestesia generale: 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Tiopentale</a:t>
            </a:r>
            <a:r>
              <a:rPr lang="it-IT" dirty="0" smtClean="0"/>
              <a:t> oppure </a:t>
            </a:r>
            <a:r>
              <a:rPr lang="it-IT" dirty="0" err="1" smtClean="0"/>
              <a:t>Propofol</a:t>
            </a:r>
            <a:r>
              <a:rPr lang="it-IT" dirty="0" smtClean="0"/>
              <a:t>  + </a:t>
            </a:r>
            <a:r>
              <a:rPr lang="it-IT" dirty="0" err="1" smtClean="0"/>
              <a:t>Fentanile</a:t>
            </a:r>
            <a:r>
              <a:rPr lang="it-IT" dirty="0" smtClean="0"/>
              <a:t>  + </a:t>
            </a:r>
            <a:r>
              <a:rPr lang="it-IT" dirty="0" err="1" smtClean="0"/>
              <a:t>Rocuronio</a:t>
            </a:r>
            <a:r>
              <a:rPr lang="it-IT" dirty="0" smtClean="0"/>
              <a:t> </a:t>
            </a:r>
          </a:p>
          <a:p>
            <a:r>
              <a:rPr lang="it-IT" dirty="0" smtClean="0"/>
              <a:t> oppure:</a:t>
            </a:r>
          </a:p>
          <a:p>
            <a:r>
              <a:rPr lang="it-IT" dirty="0" smtClean="0"/>
              <a:t>  utilizzare la sequenza rapida  prima il curaro e poi l’oppioide</a:t>
            </a:r>
          </a:p>
          <a:p>
            <a:r>
              <a:rPr lang="it-IT" dirty="0" smtClean="0"/>
              <a:t> oppure: 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Atropina+Ketamina</a:t>
            </a:r>
            <a:r>
              <a:rPr lang="it-IT" dirty="0" smtClean="0"/>
              <a:t> </a:t>
            </a:r>
            <a:r>
              <a:rPr lang="it-IT" dirty="0" err="1" smtClean="0"/>
              <a:t>+Rocuronio</a:t>
            </a:r>
            <a:r>
              <a:rPr lang="it-IT" dirty="0" smtClean="0"/>
              <a:t> </a:t>
            </a:r>
          </a:p>
          <a:p>
            <a:r>
              <a:rPr lang="it-IT" dirty="0" smtClean="0"/>
              <a:t> Posizionare il paziente in decubito laterale destro. Cinque minuti prima della toracotomia eseguire bolo di </a:t>
            </a:r>
            <a:r>
              <a:rPr lang="it-IT" dirty="0" err="1" smtClean="0"/>
              <a:t>Fentanile</a:t>
            </a:r>
            <a:r>
              <a:rPr lang="it-IT" dirty="0" smtClean="0"/>
              <a:t>.</a:t>
            </a:r>
          </a:p>
          <a:p>
            <a:r>
              <a:rPr lang="it-IT" dirty="0" smtClean="0"/>
              <a:t> Mantenimento: Infusione continua di </a:t>
            </a:r>
            <a:r>
              <a:rPr lang="it-IT" dirty="0" err="1" smtClean="0"/>
              <a:t>Fentanile</a:t>
            </a:r>
            <a:r>
              <a:rPr lang="it-IT" dirty="0" smtClean="0"/>
              <a:t> oppure boli aggiuntivi di oppioide e curaro; se necessari .</a:t>
            </a:r>
          </a:p>
          <a:p>
            <a:r>
              <a:rPr lang="it-IT" dirty="0" smtClean="0"/>
              <a:t> Post-operatorio: Fentanile partendo dal dosaggio più alto e poi a scalare. Associare Paracetamolo 7,5-10 mg/kg ogni 6 ore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569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550" t="9429" r="7229" b="15208"/>
          <a:stretch/>
        </p:blipFill>
        <p:spPr>
          <a:xfrm rot="5400000">
            <a:off x="4134875" y="-1473317"/>
            <a:ext cx="6327020" cy="927365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4929" y="244929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NPASS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8598" y="930728"/>
            <a:ext cx="22206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/>
              <a:t>Indicata per neonati in terapia intensiva sia </a:t>
            </a:r>
            <a:r>
              <a:rPr lang="it-IT" sz="1600" dirty="0" err="1" smtClean="0"/>
              <a:t>pretermine</a:t>
            </a:r>
            <a:r>
              <a:rPr lang="it-IT" sz="1600" dirty="0" smtClean="0"/>
              <a:t> che a termine</a:t>
            </a:r>
          </a:p>
          <a:p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Considera dolore/agitazione e </a:t>
            </a:r>
            <a:r>
              <a:rPr lang="it-IT" sz="1600" dirty="0" err="1" smtClean="0"/>
              <a:t>sedazione</a:t>
            </a:r>
            <a:endParaRPr lang="it-IT" sz="1600" dirty="0" smtClean="0"/>
          </a:p>
          <a:p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Indicata per dolore postoperatorio, prolungato o da ventilazione meccanica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 Se score &gt;3 dolore moderato; score da -5 a -2 </a:t>
            </a:r>
            <a:r>
              <a:rPr lang="it-IT" sz="1600" dirty="0" err="1" smtClean="0"/>
              <a:t>sedazione</a:t>
            </a:r>
            <a:r>
              <a:rPr lang="it-IT" sz="1600" dirty="0" smtClean="0"/>
              <a:t> lieve, da -5 a -10 </a:t>
            </a:r>
            <a:r>
              <a:rPr lang="it-IT" sz="1600" dirty="0" err="1" smtClean="0"/>
              <a:t>sedazione</a:t>
            </a:r>
            <a:r>
              <a:rPr lang="it-IT" sz="1600" dirty="0" smtClean="0"/>
              <a:t> profonda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2275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83771" y="800100"/>
            <a:ext cx="651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Immaturità del sistema di controllo endogeno del dolore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14408" y="244929"/>
            <a:ext cx="5780314" cy="461665"/>
          </a:xfrm>
          <a:prstGeom prst="rect">
            <a:avLst/>
          </a:prstGeom>
          <a:noFill/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Peculiarità del dolore in epoca neonatale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02127" y="1371602"/>
            <a:ext cx="662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 Controllo inibitorio locale insufficiente con </a:t>
            </a:r>
            <a:r>
              <a:rPr lang="it-IT" sz="2000" dirty="0" err="1" smtClean="0"/>
              <a:t>allodinia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51116" y="1975763"/>
            <a:ext cx="9388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Modifiche del sistema nervoso a livello periferico, midollare e centrale per stimolazione dolorosa ripetuta  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51113" y="2841174"/>
            <a:ext cx="666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Alterazione omeostasi metabolica con rischio di incremento di mortalità e morbilità</a:t>
            </a:r>
            <a:endParaRPr lang="it-IT" sz="2000" dirty="0"/>
          </a:p>
        </p:txBody>
      </p:sp>
      <p:pic>
        <p:nvPicPr>
          <p:cNvPr id="15" name="Immagine 14" descr="NOCICE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1771" y="2482653"/>
            <a:ext cx="4223657" cy="39997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29" y="3461656"/>
            <a:ext cx="6237513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74370" y="487739"/>
            <a:ext cx="6879773" cy="46166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 Effetti a lungo termine per stimoli dolorosi ripetuti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44285" y="4988199"/>
            <a:ext cx="4256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Riduzioni di volume delle aree cerebrali, per lo </a:t>
            </a:r>
            <a:r>
              <a:rPr lang="it-IT" dirty="0" err="1" smtClean="0"/>
              <a:t>piu’</a:t>
            </a:r>
            <a:r>
              <a:rPr lang="it-IT" dirty="0" smtClean="0"/>
              <a:t>sensitive; alterazioni di quelle d’integrazione sensoriale, soprattutto nei </a:t>
            </a:r>
            <a:r>
              <a:rPr lang="it-IT" dirty="0" err="1" smtClean="0"/>
              <a:t>pretermine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414658" y="4857573"/>
            <a:ext cx="3777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Alterazione del sistema dolorifico dell’adulto e predisposizione a dolore cronico (parossismi, </a:t>
            </a:r>
            <a:r>
              <a:rPr lang="it-IT" dirty="0" err="1" smtClean="0"/>
              <a:t>allodinia</a:t>
            </a:r>
            <a:r>
              <a:rPr lang="it-IT" dirty="0" smtClean="0"/>
              <a:t>, </a:t>
            </a:r>
            <a:r>
              <a:rPr lang="it-IT" dirty="0" err="1" smtClean="0"/>
              <a:t>iperpatia</a:t>
            </a:r>
            <a:r>
              <a:rPr lang="it-IT" dirty="0" smtClean="0"/>
              <a:t>, </a:t>
            </a:r>
            <a:r>
              <a:rPr lang="it-IT" dirty="0" err="1" smtClean="0"/>
              <a:t>disestesia</a:t>
            </a:r>
            <a:r>
              <a:rPr lang="it-IT" dirty="0" smtClean="0"/>
              <a:t>, iperalgesia)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92473" y="4889641"/>
            <a:ext cx="6829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it-IT" dirty="0"/>
              <a:t>V</a:t>
            </a:r>
            <a:r>
              <a:rPr lang="it-IT" dirty="0" smtClean="0"/>
              <a:t>ulnerabilità ai disordini conseguenti allo stress e ai comportamenti ansia-mediati.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5758544" y="1338943"/>
            <a:ext cx="38099" cy="12736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6629400" y="1387929"/>
            <a:ext cx="1747157" cy="8817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3526971" y="1273629"/>
            <a:ext cx="1453243" cy="10450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 descr="cerve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137" y="2628276"/>
            <a:ext cx="2067606" cy="2047820"/>
          </a:xfrm>
          <a:prstGeom prst="rect">
            <a:avLst/>
          </a:prstGeom>
        </p:spPr>
      </p:pic>
      <p:pic>
        <p:nvPicPr>
          <p:cNvPr id="16" name="Immagine 15" descr="str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818" y="2739391"/>
            <a:ext cx="1718582" cy="1890440"/>
          </a:xfrm>
          <a:prstGeom prst="rect">
            <a:avLst/>
          </a:prstGeom>
        </p:spPr>
      </p:pic>
      <p:pic>
        <p:nvPicPr>
          <p:cNvPr id="21" name="Immagine 20" descr="dolore cron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0087" y="2632900"/>
            <a:ext cx="1934255" cy="196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olor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1" y="1387929"/>
            <a:ext cx="5820963" cy="395151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547754" y="1404260"/>
            <a:ext cx="4931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PREVENIRE</a:t>
            </a:r>
          </a:p>
          <a:p>
            <a:endParaRPr lang="it-IT" sz="2400" b="1" dirty="0" smtClean="0">
              <a:solidFill>
                <a:srgbClr val="FF0066"/>
              </a:solidFill>
            </a:endParaRPr>
          </a:p>
          <a:p>
            <a:endParaRPr lang="it-IT" sz="2400" b="1" dirty="0" smtClean="0">
              <a:solidFill>
                <a:srgbClr val="FF0066"/>
              </a:solidFill>
            </a:endParaRPr>
          </a:p>
          <a:p>
            <a:endParaRPr lang="it-IT" sz="2400" b="1" dirty="0" smtClean="0">
              <a:solidFill>
                <a:srgbClr val="FF0066"/>
              </a:solidFill>
            </a:endParaRPr>
          </a:p>
          <a:p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RICONOSCERE E QUANTIZZARE</a:t>
            </a:r>
          </a:p>
          <a:p>
            <a:endParaRPr lang="it-IT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it-IT" sz="2400" b="1" dirty="0" smtClean="0">
              <a:solidFill>
                <a:srgbClr val="FF0066"/>
              </a:solidFill>
            </a:endParaRPr>
          </a:p>
          <a:p>
            <a:endParaRPr lang="it-IT" sz="2400" b="1" dirty="0" smtClean="0">
              <a:solidFill>
                <a:srgbClr val="FF0066"/>
              </a:solidFill>
            </a:endParaRPr>
          </a:p>
          <a:p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TRATTARE IL DOLORE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93996" y="310242"/>
            <a:ext cx="4175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COSA </a:t>
            </a:r>
            <a:r>
              <a:rPr lang="it-IT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FARE……</a:t>
            </a:r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it-IT" sz="3200" b="1" dirty="0">
              <a:solidFill>
                <a:srgbClr val="7030A0"/>
              </a:solidFill>
            </a:endParaRPr>
          </a:p>
        </p:txBody>
      </p:sp>
      <p:pic>
        <p:nvPicPr>
          <p:cNvPr id="6" name="Immagine 5" descr="obiettiv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9307" y="5116286"/>
            <a:ext cx="20193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9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963926"/>
            <a:ext cx="12192000" cy="38940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Eseguire una procedura lontano dai pasti o da altre procedure dolorose, preferibilmente durante la veglia tranquilla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400" dirty="0" smtClean="0"/>
              <a:t>Mantenere un ritmo giorno-notte e rispettare il sonno</a:t>
            </a:r>
          </a:p>
          <a:p>
            <a:endParaRPr lang="it-IT" dirty="0" smtClean="0"/>
          </a:p>
          <a:p>
            <a:endParaRPr lang="it-IT" sz="2400" dirty="0" smtClean="0"/>
          </a:p>
          <a:p>
            <a:r>
              <a:rPr lang="it-IT" sz="2400" dirty="0" smtClean="0"/>
              <a:t>Individualizzare l’assistenza</a:t>
            </a:r>
          </a:p>
          <a:p>
            <a:endParaRPr lang="it-IT" dirty="0" smtClean="0"/>
          </a:p>
          <a:p>
            <a:endParaRPr lang="it-IT" sz="2400" dirty="0" smtClean="0"/>
          </a:p>
          <a:p>
            <a:r>
              <a:rPr lang="it-IT" sz="2400" dirty="0" smtClean="0"/>
              <a:t>Ridurre al minimo le procedure non necessarie!!</a:t>
            </a:r>
            <a:endParaRPr lang="it-IT" sz="2400" dirty="0"/>
          </a:p>
        </p:txBody>
      </p:sp>
      <p:pic>
        <p:nvPicPr>
          <p:cNvPr id="4" name="Immagine 3" descr="PREVEN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6778" y="310243"/>
            <a:ext cx="4482194" cy="16859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686301" y="2220685"/>
            <a:ext cx="2677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PREVENIRE</a:t>
            </a:r>
          </a:p>
        </p:txBody>
      </p:sp>
    </p:spTree>
    <p:extLst>
      <p:ext uri="{BB962C8B-B14F-4D97-AF65-F5344CB8AC3E}">
        <p14:creationId xmlns="" xmlns:p14="http://schemas.microsoft.com/office/powerpoint/2010/main" val="30904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ISPETT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372" y="1894110"/>
            <a:ext cx="2351329" cy="24493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02444" y="293914"/>
            <a:ext cx="5176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RICONOSCERE E QUANTIZZARE                 </a:t>
            </a:r>
            <a:endParaRPr lang="it-IT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16728" y="6208943"/>
            <a:ext cx="6515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Nessuna ad oggi è considerata </a:t>
            </a:r>
            <a:r>
              <a:rPr lang="it-IT" sz="2400" b="1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golden</a:t>
            </a:r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standard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0870" y="1257296"/>
            <a:ext cx="9046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 smtClean="0">
                <a:solidFill>
                  <a:prstClr val="black"/>
                </a:solidFill>
              </a:rPr>
              <a:t> Scale di valutazione  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898070" y="1812472"/>
            <a:ext cx="375558" cy="914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034759" y="1269257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monodimensionali</a:t>
            </a:r>
            <a:endParaRPr lang="it-IT" sz="2400" b="1" dirty="0"/>
          </a:p>
        </p:txBody>
      </p:sp>
      <p:sp>
        <p:nvSpPr>
          <p:cNvPr id="10" name="Rettangolo 9"/>
          <p:cNvSpPr/>
          <p:nvPr/>
        </p:nvSpPr>
        <p:spPr>
          <a:xfrm>
            <a:off x="420718" y="2820019"/>
            <a:ext cx="2469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pluridimensionali</a:t>
            </a:r>
            <a:endParaRPr lang="it-IT" sz="2400" b="1" dirty="0"/>
          </a:p>
        </p:txBody>
      </p:sp>
      <p:sp>
        <p:nvSpPr>
          <p:cNvPr id="11" name="Freccia a destra 10"/>
          <p:cNvSpPr/>
          <p:nvPr/>
        </p:nvSpPr>
        <p:spPr>
          <a:xfrm>
            <a:off x="3216730" y="1338941"/>
            <a:ext cx="685800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738255" y="1369713"/>
            <a:ext cx="5230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NFCS (</a:t>
            </a:r>
            <a:r>
              <a:rPr lang="it-IT" b="1" dirty="0" err="1" smtClean="0"/>
              <a:t>neonatal</a:t>
            </a:r>
            <a:r>
              <a:rPr lang="it-IT" b="1" dirty="0" smtClean="0"/>
              <a:t> </a:t>
            </a:r>
            <a:r>
              <a:rPr lang="it-IT" b="1" dirty="0" err="1" smtClean="0"/>
              <a:t>facial</a:t>
            </a:r>
            <a:r>
              <a:rPr lang="it-IT" b="1" dirty="0" smtClean="0"/>
              <a:t> </a:t>
            </a:r>
            <a:r>
              <a:rPr lang="it-IT" b="1" dirty="0" err="1" smtClean="0"/>
              <a:t>coding</a:t>
            </a:r>
            <a:r>
              <a:rPr lang="it-IT" b="1" dirty="0" smtClean="0"/>
              <a:t> System)</a:t>
            </a:r>
            <a:endParaRPr lang="it-IT" dirty="0" smtClean="0">
              <a:sym typeface="Wingdings" panose="05000000000000000000" pitchFamily="2" charset="2"/>
            </a:endParaRPr>
          </a:p>
          <a:p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EDIN</a:t>
            </a:r>
            <a:r>
              <a:rPr lang="it-IT" b="1" dirty="0" smtClean="0">
                <a:sym typeface="Wingdings" panose="05000000000000000000" pitchFamily="2" charset="2"/>
              </a:rPr>
              <a:t> (</a:t>
            </a:r>
            <a:r>
              <a:rPr lang="it-IT" b="1" dirty="0" err="1" smtClean="0"/>
              <a:t>Echelle</a:t>
            </a:r>
            <a:r>
              <a:rPr lang="it-IT" b="1" dirty="0" smtClean="0"/>
              <a:t> </a:t>
            </a:r>
            <a:r>
              <a:rPr lang="it-IT" b="1" dirty="0" err="1" smtClean="0"/>
              <a:t>Douleur</a:t>
            </a:r>
            <a:r>
              <a:rPr lang="it-IT" b="1" dirty="0" smtClean="0"/>
              <a:t> </a:t>
            </a:r>
            <a:r>
              <a:rPr lang="it-IT" b="1" dirty="0" err="1" smtClean="0"/>
              <a:t>Inconfort</a:t>
            </a:r>
            <a:r>
              <a:rPr lang="it-IT" b="1" dirty="0" smtClean="0"/>
              <a:t> </a:t>
            </a:r>
            <a:r>
              <a:rPr lang="it-IT" b="1" dirty="0" err="1" smtClean="0"/>
              <a:t>Nouvea-Né</a:t>
            </a:r>
            <a:r>
              <a:rPr lang="it-IT" b="1" dirty="0" smtClean="0"/>
              <a:t>)</a:t>
            </a:r>
            <a:endParaRPr lang="it-IT" dirty="0" smtClean="0">
              <a:sym typeface="Wingdings" panose="05000000000000000000" pitchFamily="2" charset="2"/>
            </a:endParaRPr>
          </a:p>
          <a:p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FLACC</a:t>
            </a:r>
            <a:r>
              <a:rPr lang="it-IT" b="1" dirty="0" smtClean="0">
                <a:sym typeface="Wingdings" panose="05000000000000000000" pitchFamily="2" charset="2"/>
              </a:rPr>
              <a:t> (</a:t>
            </a:r>
            <a:r>
              <a:rPr lang="it-IT" b="1" dirty="0" smtClean="0"/>
              <a:t>Face, </a:t>
            </a:r>
            <a:r>
              <a:rPr lang="it-IT" b="1" dirty="0" err="1" smtClean="0"/>
              <a:t>Legs</a:t>
            </a:r>
            <a:r>
              <a:rPr lang="it-IT" b="1" dirty="0" smtClean="0"/>
              <a:t>, </a:t>
            </a:r>
            <a:r>
              <a:rPr lang="it-IT" b="1" dirty="0" err="1" smtClean="0"/>
              <a:t>Activity</a:t>
            </a:r>
            <a:r>
              <a:rPr lang="it-IT" b="1" dirty="0" smtClean="0"/>
              <a:t>, </a:t>
            </a:r>
            <a:r>
              <a:rPr lang="it-IT" b="1" dirty="0" err="1" smtClean="0"/>
              <a:t>Cry</a:t>
            </a:r>
            <a:r>
              <a:rPr lang="it-IT" b="1" dirty="0" smtClean="0"/>
              <a:t>, </a:t>
            </a:r>
            <a:r>
              <a:rPr lang="it-IT" b="1" dirty="0" err="1" smtClean="0"/>
              <a:t>Consolability</a:t>
            </a:r>
            <a:r>
              <a:rPr lang="it-IT" dirty="0" smtClean="0"/>
              <a:t>)</a:t>
            </a:r>
          </a:p>
          <a:p>
            <a:endParaRPr lang="it-IT" dirty="0" smtClean="0">
              <a:sym typeface="Wingdings" panose="05000000000000000000" pitchFamily="2" charset="2"/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6694714" y="1257299"/>
            <a:ext cx="5274129" cy="20247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26571" y="3543307"/>
            <a:ext cx="5633358" cy="235130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92022" y="3620822"/>
            <a:ext cx="450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COMFORT SCALE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00745" y="3987585"/>
            <a:ext cx="5050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CRIES (</a:t>
            </a:r>
            <a:r>
              <a:rPr lang="it-IT" b="1" dirty="0" err="1" smtClean="0"/>
              <a:t>Crying</a:t>
            </a:r>
            <a:r>
              <a:rPr lang="it-IT" b="1" dirty="0" smtClean="0"/>
              <a:t>, </a:t>
            </a:r>
            <a:r>
              <a:rPr lang="it-IT" b="1" dirty="0" err="1" smtClean="0"/>
              <a:t>Requires</a:t>
            </a:r>
            <a:r>
              <a:rPr lang="it-IT" b="1" dirty="0" smtClean="0"/>
              <a:t> O2, </a:t>
            </a:r>
            <a:r>
              <a:rPr lang="it-IT" b="1" dirty="0" err="1" smtClean="0"/>
              <a:t>Increased</a:t>
            </a:r>
            <a:r>
              <a:rPr lang="it-IT" b="1" dirty="0" smtClean="0"/>
              <a:t> </a:t>
            </a:r>
            <a:r>
              <a:rPr lang="it-IT" b="1" dirty="0" err="1" smtClean="0"/>
              <a:t>vital</a:t>
            </a:r>
            <a:r>
              <a:rPr lang="it-IT" b="1" dirty="0" smtClean="0"/>
              <a:t> </a:t>
            </a:r>
            <a:r>
              <a:rPr lang="it-IT" b="1" dirty="0" err="1" smtClean="0"/>
              <a:t>signs</a:t>
            </a:r>
            <a:r>
              <a:rPr lang="it-IT" b="1" dirty="0" smtClean="0"/>
              <a:t>, </a:t>
            </a:r>
            <a:r>
              <a:rPr lang="it-IT" b="1" dirty="0" err="1" smtClean="0"/>
              <a:t>Expression</a:t>
            </a:r>
            <a:r>
              <a:rPr lang="it-IT" b="1" dirty="0" smtClean="0"/>
              <a:t>, </a:t>
            </a:r>
            <a:r>
              <a:rPr lang="it-IT" b="1" dirty="0" err="1" smtClean="0"/>
              <a:t>Sleepless</a:t>
            </a:r>
            <a:r>
              <a:rPr lang="it-IT" b="1" dirty="0" smtClean="0"/>
              <a:t>) 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435428" y="4653646"/>
            <a:ext cx="5540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PIPP-PIPPR </a:t>
            </a:r>
            <a:r>
              <a:rPr lang="it-IT" b="1" dirty="0" smtClean="0"/>
              <a:t>(Premature </a:t>
            </a:r>
            <a:r>
              <a:rPr lang="it-IT" b="1" dirty="0" err="1" smtClean="0"/>
              <a:t>Infant</a:t>
            </a:r>
            <a:r>
              <a:rPr lang="it-IT" b="1" dirty="0" smtClean="0"/>
              <a:t> </a:t>
            </a:r>
            <a:r>
              <a:rPr lang="it-IT" b="1" dirty="0" err="1" smtClean="0"/>
              <a:t>Pain</a:t>
            </a:r>
            <a:r>
              <a:rPr lang="it-IT" b="1" dirty="0" smtClean="0"/>
              <a:t> </a:t>
            </a:r>
            <a:r>
              <a:rPr lang="it-IT" b="1" dirty="0" err="1" smtClean="0"/>
              <a:t>Profile</a:t>
            </a:r>
            <a:r>
              <a:rPr lang="it-IT" b="1" dirty="0" smtClean="0"/>
              <a:t>)</a:t>
            </a:r>
          </a:p>
          <a:p>
            <a:r>
              <a:rPr lang="it-IT" b="1" dirty="0" smtClean="0"/>
              <a:t> NPASS (</a:t>
            </a:r>
            <a:r>
              <a:rPr lang="it-IT" b="1" dirty="0" err="1" smtClean="0"/>
              <a:t>Neonatal</a:t>
            </a:r>
            <a:r>
              <a:rPr lang="it-IT" b="1" dirty="0" smtClean="0"/>
              <a:t> </a:t>
            </a:r>
            <a:r>
              <a:rPr lang="it-IT" b="1" dirty="0" err="1" smtClean="0"/>
              <a:t>Pain</a:t>
            </a:r>
            <a:r>
              <a:rPr lang="it-IT" b="1" dirty="0" smtClean="0"/>
              <a:t> </a:t>
            </a:r>
            <a:r>
              <a:rPr lang="it-IT" b="1" dirty="0" err="1" smtClean="0"/>
              <a:t>Assessment</a:t>
            </a:r>
            <a:r>
              <a:rPr lang="it-IT" b="1" dirty="0" smtClean="0"/>
              <a:t> and </a:t>
            </a:r>
            <a:r>
              <a:rPr lang="it-IT" b="1" dirty="0" err="1" smtClean="0"/>
              <a:t>Sedation</a:t>
            </a:r>
            <a:r>
              <a:rPr lang="it-IT" b="1" dirty="0" smtClean="0"/>
              <a:t> Scale)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NIPS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/>
              <a:t>(</a:t>
            </a:r>
            <a:r>
              <a:rPr lang="it-IT" b="1" dirty="0" err="1" smtClean="0"/>
              <a:t>Neonatal</a:t>
            </a:r>
            <a:r>
              <a:rPr lang="it-IT" b="1" dirty="0" smtClean="0"/>
              <a:t> </a:t>
            </a:r>
            <a:r>
              <a:rPr lang="it-IT" b="1" dirty="0" err="1" smtClean="0"/>
              <a:t>Infant</a:t>
            </a:r>
            <a:r>
              <a:rPr lang="it-IT" b="1" dirty="0" smtClean="0"/>
              <a:t> </a:t>
            </a:r>
            <a:r>
              <a:rPr lang="it-IT" b="1" dirty="0" err="1" smtClean="0"/>
              <a:t>Pain</a:t>
            </a:r>
            <a:r>
              <a:rPr lang="it-IT" b="1" dirty="0" smtClean="0"/>
              <a:t> Scale)</a:t>
            </a:r>
            <a:endParaRPr lang="it-IT" b="1" dirty="0"/>
          </a:p>
        </p:txBody>
      </p:sp>
      <p:sp>
        <p:nvSpPr>
          <p:cNvPr id="23" name="Rettangolo 22"/>
          <p:cNvSpPr/>
          <p:nvPr/>
        </p:nvSpPr>
        <p:spPr>
          <a:xfrm>
            <a:off x="6760029" y="2850030"/>
            <a:ext cx="5050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DAN</a:t>
            </a:r>
            <a:r>
              <a:rPr lang="it-IT" b="1" dirty="0" smtClean="0"/>
              <a:t> (</a:t>
            </a:r>
            <a:r>
              <a:rPr lang="it-IT" b="1" dirty="0" err="1" smtClean="0"/>
              <a:t>Douler</a:t>
            </a:r>
            <a:r>
              <a:rPr lang="it-IT" b="1" dirty="0" smtClean="0"/>
              <a:t> </a:t>
            </a:r>
            <a:r>
              <a:rPr lang="it-IT" b="1" dirty="0" err="1" smtClean="0"/>
              <a:t>Aigue</a:t>
            </a:r>
            <a:r>
              <a:rPr lang="it-IT" b="1" dirty="0" smtClean="0"/>
              <a:t> </a:t>
            </a:r>
            <a:r>
              <a:rPr lang="it-IT" b="1" dirty="0" err="1" smtClean="0"/>
              <a:t>du</a:t>
            </a:r>
            <a:r>
              <a:rPr lang="it-IT" b="1" dirty="0" smtClean="0"/>
              <a:t> </a:t>
            </a:r>
            <a:r>
              <a:rPr lang="it-IT" b="1" dirty="0" err="1" smtClean="0"/>
              <a:t>Nouveau-né</a:t>
            </a:r>
            <a:r>
              <a:rPr lang="it-IT" b="1" dirty="0" smtClean="0"/>
              <a:t>)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35333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/>
      <p:bldP spid="11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41" y="801973"/>
            <a:ext cx="9340540" cy="525405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5943" y="2763522"/>
            <a:ext cx="55571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Include cinque categorie di comportamenti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A ciascuno può essere attribuito un punteggio che va da 0 a 2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Scala utilizzata non solo in neonatologia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Punteggio 1-3: lieve sofferenza</a:t>
            </a:r>
          </a:p>
          <a:p>
            <a:r>
              <a:rPr lang="it-IT" sz="2000" dirty="0" smtClean="0"/>
              <a:t>                       4-6: dolore moderato</a:t>
            </a:r>
          </a:p>
          <a:p>
            <a:r>
              <a:rPr lang="it-IT" sz="2000" dirty="0" smtClean="0"/>
              <a:t>                      7-10: grave sofferenza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25861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14172</TotalTime>
  <Words>4508</Words>
  <Application>Microsoft Office PowerPoint</Application>
  <PresentationFormat>Personalizzato</PresentationFormat>
  <Paragraphs>717</Paragraphs>
  <Slides>39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Negro</dc:creator>
  <cp:lastModifiedBy>Admin</cp:lastModifiedBy>
  <cp:revision>657</cp:revision>
  <dcterms:created xsi:type="dcterms:W3CDTF">2016-11-09T11:13:55Z</dcterms:created>
  <dcterms:modified xsi:type="dcterms:W3CDTF">2017-05-09T20:29:49Z</dcterms:modified>
</cp:coreProperties>
</file>